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311" r:id="rId3"/>
    <p:sldId id="264" r:id="rId4"/>
    <p:sldId id="288" r:id="rId5"/>
    <p:sldId id="267" r:id="rId6"/>
    <p:sldId id="273" r:id="rId7"/>
    <p:sldId id="274" r:id="rId8"/>
    <p:sldId id="285" r:id="rId9"/>
    <p:sldId id="286" r:id="rId10"/>
    <p:sldId id="278" r:id="rId11"/>
    <p:sldId id="282" r:id="rId12"/>
    <p:sldId id="310" r:id="rId13"/>
    <p:sldId id="280" r:id="rId14"/>
    <p:sldId id="312" r:id="rId15"/>
    <p:sldId id="287" r:id="rId16"/>
    <p:sldId id="294" r:id="rId17"/>
    <p:sldId id="299" r:id="rId18"/>
    <p:sldId id="300" r:id="rId19"/>
    <p:sldId id="295" r:id="rId20"/>
    <p:sldId id="302" r:id="rId21"/>
    <p:sldId id="305" r:id="rId22"/>
    <p:sldId id="306" r:id="rId23"/>
    <p:sldId id="296" r:id="rId24"/>
    <p:sldId id="307" r:id="rId25"/>
    <p:sldId id="309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67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CDD735-D888-4B04-B0D3-B0A7F10F447F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1BBD97-A141-4A58-A8D0-2EBF28C0CB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4888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A498A-D4E2-4CC5-9578-F425A993DABD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40652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A498A-D4E2-4CC5-9578-F425A993DABD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67679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A498A-D4E2-4CC5-9578-F425A993DABD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5711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BA498A-D4E2-4CC5-9578-F425A993DABD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4288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646280-CCF5-3790-0895-1EAC47E772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782C8DC-8F05-4407-A70A-6AE6ECBF49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947975-A672-8607-F501-A2F870EA1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678DD-5CDB-401A-A135-F4DE10BE660E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D27F51-153D-16C2-57D0-C0E57FE34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FB8658-69E2-7D54-FD04-D2721AF55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C97A6-FCA3-4251-90A6-F46CFAE44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932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056ADC-BA43-EA46-73ED-B35523D8B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C559D0D-32D9-6CEC-0EC2-74D5560E3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3A7591-9244-66A7-3C04-4B6C899E9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678DD-5CDB-401A-A135-F4DE10BE660E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04A2B9-9CF7-BC33-415E-72F0D4712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DD2BDF-C66F-40CE-8198-403233720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C97A6-FCA3-4251-90A6-F46CFAE44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1055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D19FA18-4B75-E943-8AB3-C9496EA20C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BFC665-367D-056D-8CA6-D85264F0A7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43A80A-F42A-45BE-13CB-EE079C6E4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678DD-5CDB-401A-A135-F4DE10BE660E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4F5EC6-62F5-1FD2-3AF0-3C4368F2F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C25286-3533-DE98-4C33-74221CF74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C97A6-FCA3-4251-90A6-F46CFAE44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1374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5CB0D71-A491-4756-9E73-6023BA83E2D3}"/>
              </a:ext>
            </a:extLst>
          </p:cNvPr>
          <p:cNvSpPr/>
          <p:nvPr/>
        </p:nvSpPr>
        <p:spPr>
          <a:xfrm>
            <a:off x="5727792" y="4464424"/>
            <a:ext cx="736414" cy="1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날짜 개체 틀 12">
            <a:extLst>
              <a:ext uri="{FF2B5EF4-FFF2-40B4-BE49-F238E27FC236}">
                <a16:creationId xmlns:a16="http://schemas.microsoft.com/office/drawing/2014/main" id="{FDD8098E-E1D8-49C6-9657-6CA8E636A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BDA57-D069-4CE9-A14D-4D1C7AAA8AD6}" type="datetimeFigureOut">
              <a:rPr lang="ko-KR" altLang="en-US" smtClean="0"/>
              <a:pPr/>
              <a:t>2022-05-06</a:t>
            </a:fld>
            <a:endParaRPr lang="ko-KR" altLang="en-US" dirty="0"/>
          </a:p>
        </p:txBody>
      </p:sp>
      <p:sp>
        <p:nvSpPr>
          <p:cNvPr id="14" name="바닥글 개체 틀 13">
            <a:extLst>
              <a:ext uri="{FF2B5EF4-FFF2-40B4-BE49-F238E27FC236}">
                <a16:creationId xmlns:a16="http://schemas.microsoft.com/office/drawing/2014/main" id="{18CCE75F-FD68-40DB-B264-B81E669E8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15" name="슬라이드 번호 개체 틀 14">
            <a:extLst>
              <a:ext uri="{FF2B5EF4-FFF2-40B4-BE49-F238E27FC236}">
                <a16:creationId xmlns:a16="http://schemas.microsoft.com/office/drawing/2014/main" id="{919685A4-9E22-4BE1-B21A-53DE91E22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6EA55-E821-4D20-B4CF-E94F8EEE92B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6" name="제목 개체 틀 1">
            <a:extLst>
              <a:ext uri="{FF2B5EF4-FFF2-40B4-BE49-F238E27FC236}">
                <a16:creationId xmlns:a16="http://schemas.microsoft.com/office/drawing/2014/main" id="{9D011B98-13B2-4275-9C6D-454AF8715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850750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ctr">
              <a:defRPr lang="ko-KR" altLang="en-US" sz="6000" dirty="0">
                <a:cs typeface="+mn-cs"/>
              </a:defRPr>
            </a:lvl1pPr>
          </a:lstStyle>
          <a:p>
            <a:pPr marL="0" lvl="0" algn="ctr"/>
            <a:r>
              <a:rPr lang="ko-KR" altLang="en-US" dirty="0"/>
              <a:t>제목</a:t>
            </a:r>
          </a:p>
        </p:txBody>
      </p:sp>
      <p:sp>
        <p:nvSpPr>
          <p:cNvPr id="20" name="텍스트 개체 틀 19">
            <a:extLst>
              <a:ext uri="{FF2B5EF4-FFF2-40B4-BE49-F238E27FC236}">
                <a16:creationId xmlns:a16="http://schemas.microsoft.com/office/drawing/2014/main" id="{620C48ED-61F4-4636-9715-99BD1CFA970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04368" y="3897038"/>
            <a:ext cx="5783262" cy="444427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부제목</a:t>
            </a:r>
          </a:p>
        </p:txBody>
      </p:sp>
    </p:spTree>
    <p:extLst>
      <p:ext uri="{BB962C8B-B14F-4D97-AF65-F5344CB8AC3E}">
        <p14:creationId xmlns:p14="http://schemas.microsoft.com/office/powerpoint/2010/main" val="34455386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텍스트 목차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텍스트 개체 틀 19">
            <a:extLst>
              <a:ext uri="{FF2B5EF4-FFF2-40B4-BE49-F238E27FC236}">
                <a16:creationId xmlns:a16="http://schemas.microsoft.com/office/drawing/2014/main" id="{7A9A9890-8E0A-4D36-8352-311C63B103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876" y="447133"/>
            <a:ext cx="2530148" cy="701731"/>
          </a:xfr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ctr">
              <a:buNone/>
              <a:defRPr lang="ko-KR" altLang="en-US" sz="4400" u="none" dirty="0"/>
            </a:lvl1pPr>
          </a:lstStyle>
          <a:p>
            <a:pPr marL="228600" lvl="0" indent="-228600" algn="ctr"/>
            <a:r>
              <a:rPr lang="ko-KR" altLang="en-US" dirty="0"/>
              <a:t>제목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DD057C1-EB7C-47E3-83FE-42F26FA543D1}"/>
              </a:ext>
            </a:extLst>
          </p:cNvPr>
          <p:cNvSpPr/>
          <p:nvPr userDrawn="1"/>
        </p:nvSpPr>
        <p:spPr>
          <a:xfrm>
            <a:off x="1235743" y="1148864"/>
            <a:ext cx="736414" cy="1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4081422-D6C1-4FDA-ADD3-94F8D3189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BDA57-D069-4CE9-A14D-4D1C7AAA8AD6}" type="datetimeFigureOut">
              <a:rPr lang="ko-KR" altLang="en-US" smtClean="0"/>
              <a:pPr/>
              <a:t>2022-05-06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CA30296-535C-4E26-AB2A-3F95B5360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6187F9C-52D9-49EF-8248-1CD9867A8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6EA55-E821-4D20-B4CF-E94F8EEE92B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0" name="텍스트 개체 틀 19">
            <a:extLst>
              <a:ext uri="{FF2B5EF4-FFF2-40B4-BE49-F238E27FC236}">
                <a16:creationId xmlns:a16="http://schemas.microsoft.com/office/drawing/2014/main" id="{25FE1A3F-08D3-41CC-BE14-BC810F32F6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5817" y="1335892"/>
            <a:ext cx="7924423" cy="3944670"/>
          </a:xfrm>
          <a:noFill/>
        </p:spPr>
        <p:txBody>
          <a:bodyPr vert="horz" wrap="square" lIns="91440" tIns="45720" rIns="91440" bIns="45720" rtlCol="0">
            <a:spAutoFit/>
          </a:bodyPr>
          <a:lstStyle>
            <a:lvl1pPr>
              <a:defRPr lang="en-US" altLang="ko-KR" sz="2400" u="none" dirty="0"/>
            </a:lvl1pPr>
          </a:lstStyle>
          <a:p>
            <a:pPr marL="0" lvl="0" indent="0">
              <a:lnSpc>
                <a:spcPct val="100000"/>
              </a:lnSpc>
              <a:buNone/>
            </a:pPr>
            <a:r>
              <a:rPr lang="ko-KR" altLang="en-US" dirty="0"/>
              <a:t>설명 텍스트</a:t>
            </a:r>
            <a:endParaRPr lang="en-US" altLang="ko-KR" dirty="0"/>
          </a:p>
          <a:p>
            <a:pPr marL="0" lvl="0" indent="0">
              <a:lnSpc>
                <a:spcPct val="100000"/>
              </a:lnSpc>
              <a:buNone/>
            </a:pPr>
            <a:endParaRPr lang="en-US" altLang="ko-KR" dirty="0"/>
          </a:p>
          <a:p>
            <a:pPr marL="0" lvl="0" indent="0">
              <a:lnSpc>
                <a:spcPct val="100000"/>
              </a:lnSpc>
              <a:buNone/>
            </a:pPr>
            <a:endParaRPr lang="en-US" altLang="ko-KR" dirty="0"/>
          </a:p>
          <a:p>
            <a:pPr marL="0" lvl="0" indent="0">
              <a:lnSpc>
                <a:spcPct val="100000"/>
              </a:lnSpc>
              <a:buNone/>
            </a:pPr>
            <a:endParaRPr lang="en-US" altLang="ko-KR" dirty="0"/>
          </a:p>
          <a:p>
            <a:pPr marL="0" lvl="0" indent="0">
              <a:lnSpc>
                <a:spcPct val="100000"/>
              </a:lnSpc>
              <a:buNone/>
            </a:pPr>
            <a:endParaRPr lang="en-US" altLang="ko-KR" dirty="0"/>
          </a:p>
          <a:p>
            <a:pPr marL="0" lvl="0" indent="0">
              <a:lnSpc>
                <a:spcPct val="100000"/>
              </a:lnSpc>
              <a:buNone/>
            </a:pPr>
            <a:endParaRPr lang="en-US" altLang="ko-KR" dirty="0"/>
          </a:p>
          <a:p>
            <a:pPr marL="0" lvl="0" indent="0">
              <a:lnSpc>
                <a:spcPct val="100000"/>
              </a:lnSpc>
              <a:buNone/>
            </a:pPr>
            <a:endParaRPr lang="en-US" altLang="ko-KR" dirty="0"/>
          </a:p>
          <a:p>
            <a:pPr marL="0" lvl="0" indent="0">
              <a:lnSpc>
                <a:spcPct val="100000"/>
              </a:lnSpc>
              <a:buNone/>
            </a:pPr>
            <a:endParaRPr lang="en-US" altLang="ko-KR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72DB1A68-D473-46F3-B9A0-A67FD70E57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253653"/>
            <a:ext cx="12192000" cy="2604346"/>
          </a:xfrm>
        </p:spPr>
        <p:txBody>
          <a:bodyPr>
            <a:noAutofit/>
          </a:bodyPr>
          <a:lstStyle>
            <a:lvl1pPr algn="r">
              <a:tabLst>
                <a:tab pos="4213225" algn="l"/>
              </a:tabLst>
              <a:defRPr sz="20000"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40135079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그림만 목차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A4C8BCA-F5C7-4BBD-B559-AFC7666B0A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BDA57-D069-4CE9-A14D-4D1C7AAA8AD6}" type="datetimeFigureOut">
              <a:rPr lang="ko-KR" altLang="en-US" smtClean="0"/>
              <a:pPr/>
              <a:t>2022-05-06</a:t>
            </a:fld>
            <a:endParaRPr lang="ko-KR" alt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FBD761B-8A28-45DE-9A34-45BC78A9C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9EB10A9-C824-446F-B496-350497144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E6EA55-E821-4D20-B4CF-E94F8EEE92B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6" name="텍스트 개체 틀 19">
            <a:extLst>
              <a:ext uri="{FF2B5EF4-FFF2-40B4-BE49-F238E27FC236}">
                <a16:creationId xmlns:a16="http://schemas.microsoft.com/office/drawing/2014/main" id="{21E32A0C-63CE-499E-BE76-1FA347E85E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8876" y="447133"/>
            <a:ext cx="2530148" cy="701731"/>
          </a:xfrm>
          <a:noFill/>
        </p:spPr>
        <p:txBody>
          <a:bodyPr vert="horz" wrap="square" lIns="91440" tIns="45720" rIns="91440" bIns="45720" rtlCol="0">
            <a:spAutoFit/>
          </a:bodyPr>
          <a:lstStyle>
            <a:lvl1pPr algn="ctr">
              <a:defRPr lang="ko-KR" altLang="en-US" sz="4400" u="none" dirty="0"/>
            </a:lvl1pPr>
          </a:lstStyle>
          <a:p>
            <a:pPr marL="0" lvl="0" indent="0" algn="ctr">
              <a:buNone/>
            </a:pPr>
            <a:r>
              <a:rPr lang="ko-KR" altLang="en-US" dirty="0"/>
              <a:t>제목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75ED91D-42FA-4DE2-9613-364443C47F64}"/>
              </a:ext>
            </a:extLst>
          </p:cNvPr>
          <p:cNvSpPr/>
          <p:nvPr userDrawn="1"/>
        </p:nvSpPr>
        <p:spPr>
          <a:xfrm>
            <a:off x="1235743" y="1148864"/>
            <a:ext cx="736414" cy="18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866AC2DA-2DEE-4CA5-989E-38B17B54C3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8924" y="1364799"/>
            <a:ext cx="11514457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</a:p>
        </p:txBody>
      </p:sp>
      <p:sp>
        <p:nvSpPr>
          <p:cNvPr id="10" name="제목 9">
            <a:extLst>
              <a:ext uri="{FF2B5EF4-FFF2-40B4-BE49-F238E27FC236}">
                <a16:creationId xmlns:a16="http://schemas.microsoft.com/office/drawing/2014/main" id="{FDF384FF-D390-4472-BBF7-6C5179AA94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253653"/>
            <a:ext cx="12192000" cy="2604347"/>
          </a:xfrm>
        </p:spPr>
        <p:txBody>
          <a:bodyPr vert="horz" lIns="91440" tIns="45720" rIns="91440" bIns="45720" rtlCol="0" anchor="ctr">
            <a:noAutofit/>
          </a:bodyPr>
          <a:lstStyle>
            <a:lvl1pPr algn="r">
              <a:defRPr lang="ko-KR" altLang="en-US" sz="20000">
                <a:solidFill>
                  <a:schemeClr val="bg2">
                    <a:alpha val="20000"/>
                  </a:schemeClr>
                </a:solidFill>
              </a:defRPr>
            </a:lvl1pPr>
          </a:lstStyle>
          <a:p>
            <a:pPr marL="0" lvl="0" algn="r">
              <a:tabLst>
                <a:tab pos="4213225" algn="l"/>
              </a:tabLst>
            </a:pPr>
            <a:r>
              <a:rPr lang="ko-KR" altLang="en-US" dirty="0"/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461329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F658DD-0A12-202A-7C30-B908A0FA3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E36A5A-5864-1317-C733-4B138C206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156166-F707-060B-C9FA-2E737AEB6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678DD-5CDB-401A-A135-F4DE10BE660E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617E38-E8AE-F1C5-F18D-C7B24E5BA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D3DB68-901B-2696-7AF4-F08DC9388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C97A6-FCA3-4251-90A6-F46CFAE44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9026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0090BB-106F-EDFF-FC99-6538D1BB9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945C0EB-EC5A-9AD6-FE94-D252033A7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1616A2-F641-B22C-5AAD-B5B6D467A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678DD-5CDB-401A-A135-F4DE10BE660E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B5D28A-AFBF-CCDB-9C32-7AC6861BB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8E670F-22E5-C077-9245-CDB530C31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C97A6-FCA3-4251-90A6-F46CFAE44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267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0C69C3-9301-2C66-202D-AD92527BB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362ED7-1A1A-4941-75F1-0D059D598E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BF7C03-378F-EFAE-00CE-97F5E8305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C020E7F-B2D3-1295-84DA-C3CEF4455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678DD-5CDB-401A-A135-F4DE10BE660E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3958E0-473E-E6AC-94B0-EC014DAED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FFBFB6-4ACB-1618-2F74-23B1AB4DD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C97A6-FCA3-4251-90A6-F46CFAE44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8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78C062-5503-03F1-4373-DC417AE31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10D92A-830A-9326-68A5-6603C003C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7D39BA6-DB9D-4CA9-1254-FCA0C8706F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DEA604-9AD8-0597-AA58-6F9987DC9D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3A10C4A-A490-B2E2-CACB-E61B13739A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A01C260-1F45-8C93-7C6F-84D28757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678DD-5CDB-401A-A135-F4DE10BE660E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53E21BA-223A-059E-23F2-6E1C7333E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EC25EFA-F415-4C56-D919-C4578824E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C97A6-FCA3-4251-90A6-F46CFAE44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1585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11C86-6005-0118-109F-BB56B82A4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716C70-0266-7F3E-FEC5-E4C72BA1D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678DD-5CDB-401A-A135-F4DE10BE660E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D79DF2D-EFF3-0BE8-9C86-AFE28D283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1BC50B-A057-0F91-A8ED-71C21DFD0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C97A6-FCA3-4251-90A6-F46CFAE44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67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ABA1BC9-D484-EC32-6CBB-C186942FB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678DD-5CDB-401A-A135-F4DE10BE660E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57B716B-30D7-172D-3620-A87E143C5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512CAD-1971-0123-941A-0B396A63F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C97A6-FCA3-4251-90A6-F46CFAE44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5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13E037-20A5-A2AB-AE7C-EAC03CA9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91ED88-5416-E345-EB46-77D945AA4C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17E284-3733-4FF1-45AD-3D6E18ABF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6113AA9-96E6-0B36-8739-0C474203C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678DD-5CDB-401A-A135-F4DE10BE660E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338C1BB-ED6D-7C40-F1D5-D537E9EC7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83A81F-A228-827F-732E-F46A60249A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C97A6-FCA3-4251-90A6-F46CFAE44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045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048480-A7D6-72B3-60BC-67081181E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BC94D08-BC0C-DCF5-8BE2-FF50DB490C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462662-7566-8086-9473-F5415F75D3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726B5C-101C-0C0A-9991-BEA66E5CB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678DD-5CDB-401A-A135-F4DE10BE660E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67BC225-A6A6-F807-C39B-70D738115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5A5950-2835-CA9F-591A-13B8851C8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2C97A6-FCA3-4251-90A6-F46CFAE44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1971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48000">
              <a:schemeClr val="tx1">
                <a:lumMod val="85000"/>
                <a:lumOff val="15000"/>
              </a:schemeClr>
            </a:gs>
            <a:gs pos="100000">
              <a:schemeClr val="tx1">
                <a:lumMod val="75000"/>
                <a:lumOff val="25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E9E720B-B14C-6F43-5F28-D676B5601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F8CD90-084E-7BC0-B4AD-C64BE9F08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66C3E9-4C45-4175-3BB6-7BF13EF878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678DD-5CDB-401A-A135-F4DE10BE660E}" type="datetimeFigureOut">
              <a:rPr lang="ko-KR" altLang="en-US" smtClean="0"/>
              <a:t>2022-05-06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8EC8F2-6DEE-0E45-5C60-E2A26424DF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25BBF2-DB38-6549-EF1A-77A5314C94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C97A6-FCA3-4251-90A6-F46CFAE4457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016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mtline/StdSource/blob/Direct/Direct/Game.cpp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10" Type="http://schemas.openxmlformats.org/officeDocument/2006/relationships/image" Target="../media/image29.jpg"/><Relationship Id="rId4" Type="http://schemas.openxmlformats.org/officeDocument/2006/relationships/image" Target="../media/image23.png"/><Relationship Id="rId9" Type="http://schemas.openxmlformats.org/officeDocument/2006/relationships/image" Target="../media/image2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limtline/StdSource/blob/Unity/Unity/Archer.c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limtline/StdSource/blob/Unity/Unity/Archer.cs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limtline/StdSource/blob/Unity/Unity/Cannon.cs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github.com/limtline/StdSource/blob/Unity/Unity/Archer.cs" TargetMode="External"/><Relationship Id="rId5" Type="http://schemas.openxmlformats.org/officeDocument/2006/relationships/hyperlink" Target="https://github.com/limtline/StdSource/blob/Unity/Unity/Cannon.cs" TargetMode="External"/><Relationship Id="rId4" Type="http://schemas.openxmlformats.org/officeDocument/2006/relationships/image" Target="../media/image34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Relationship Id="rId4" Type="http://schemas.openxmlformats.org/officeDocument/2006/relationships/hyperlink" Target="https://github.com/limtline/StdSource/blob/Unity/Unity/BattleEndText.cs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mtline/StdSource/blob/Unity/Unity/csExitBattle.cs" TargetMode="External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mtline/StdSource/blob/Direct/Direct/HeroManager.cpp" TargetMode="External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hyperlink" Target="https://github.com/limtline/StdSource/blob/Direct/Direct/HeroManager.cpp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limtline/StdSource/blob/Direct/Direct/HeroManager.cpp" TargetMode="External"/><Relationship Id="rId4" Type="http://schemas.openxmlformats.org/officeDocument/2006/relationships/image" Target="../media/image1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limtline/StdSource/blob/Direct/Direct/Skill.cpp" TargetMode="External"/><Relationship Id="rId4" Type="http://schemas.openxmlformats.org/officeDocument/2006/relationships/image" Target="../media/image1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334905A-F432-D858-DD9C-BEC0151459BA}"/>
              </a:ext>
            </a:extLst>
          </p:cNvPr>
          <p:cNvSpPr txBox="1"/>
          <p:nvPr/>
        </p:nvSpPr>
        <p:spPr>
          <a:xfrm>
            <a:off x="742405" y="586940"/>
            <a:ext cx="594577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1. </a:t>
            </a:r>
            <a:r>
              <a:rPr lang="en-US" altLang="ko-KR" sz="3200" dirty="0">
                <a:solidFill>
                  <a:schemeClr val="bg1"/>
                </a:solidFill>
                <a:latin typeface="세방고딕 Regular" panose="00000500000000000000" charset="-127"/>
                <a:ea typeface="세방고딕 Regular" panose="00000500000000000000" charset="-127"/>
              </a:rPr>
              <a:t>DirectX </a:t>
            </a:r>
            <a:r>
              <a:rPr lang="ko-KR" altLang="en-US" sz="3200" dirty="0">
                <a:solidFill>
                  <a:schemeClr val="bg1"/>
                </a:solidFill>
                <a:latin typeface="세방고딕 Regular" panose="00000500000000000000" charset="-127"/>
                <a:ea typeface="세방고딕 Regular" panose="00000500000000000000" charset="-127"/>
              </a:rPr>
              <a:t>프로젝트 </a:t>
            </a:r>
            <a:r>
              <a:rPr lang="en-US" altLang="ko-KR" sz="30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– </a:t>
            </a:r>
            <a:r>
              <a:rPr lang="ko-KR" altLang="en-US" sz="3000" dirty="0" err="1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성큰</a:t>
            </a:r>
            <a:r>
              <a:rPr lang="ko-KR" altLang="en-US" sz="30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 디펜스</a:t>
            </a:r>
            <a:endParaRPr lang="en-US" altLang="ko-KR" sz="30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r>
              <a:rPr lang="en-US" altLang="ko-KR" sz="30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    - </a:t>
            </a:r>
            <a:r>
              <a:rPr lang="ko-KR" altLang="en-US" sz="30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기획 내용</a:t>
            </a:r>
            <a:endParaRPr lang="en-US" altLang="ko-KR" sz="30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r>
              <a:rPr lang="en-US" altLang="ko-KR" sz="30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    - </a:t>
            </a:r>
            <a:r>
              <a:rPr lang="ko-KR" altLang="en-US" sz="30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적용 기술</a:t>
            </a:r>
            <a:endParaRPr lang="en-US" altLang="ko-KR" sz="30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r>
              <a:rPr lang="en-US" altLang="ko-KR" sz="30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    - </a:t>
            </a:r>
            <a:r>
              <a:rPr lang="ko-KR" altLang="en-US" sz="30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영웅</a:t>
            </a:r>
            <a:endParaRPr lang="en-US" altLang="ko-KR" sz="30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r>
              <a:rPr lang="en-US" altLang="ko-KR" sz="30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2. </a:t>
            </a:r>
            <a:r>
              <a:rPr lang="ko-KR" altLang="en-US" sz="30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유니티 프로젝트 </a:t>
            </a:r>
            <a:r>
              <a:rPr lang="en-US" altLang="ko-KR" sz="30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– COMA </a:t>
            </a:r>
          </a:p>
          <a:p>
            <a:r>
              <a:rPr lang="en-US" altLang="ko-KR" sz="30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    - </a:t>
            </a:r>
            <a:r>
              <a:rPr lang="ko-KR" altLang="en-US" sz="30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기획 내용</a:t>
            </a:r>
            <a:endParaRPr lang="en-US" altLang="ko-KR" sz="30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r>
              <a:rPr lang="en-US" altLang="ko-KR" sz="30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    - </a:t>
            </a:r>
            <a:r>
              <a:rPr lang="ko-KR" altLang="en-US" sz="30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적용 기술</a:t>
            </a:r>
            <a:endParaRPr lang="en-US" altLang="ko-KR" sz="30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r>
              <a:rPr lang="en-US" altLang="ko-KR" sz="30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    - </a:t>
            </a:r>
            <a:r>
              <a:rPr lang="ko-KR" altLang="en-US" sz="30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전투</a:t>
            </a:r>
          </a:p>
        </p:txBody>
      </p:sp>
    </p:spTree>
    <p:extLst>
      <p:ext uri="{BB962C8B-B14F-4D97-AF65-F5344CB8AC3E}">
        <p14:creationId xmlns:p14="http://schemas.microsoft.com/office/powerpoint/2010/main" val="3617980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4191000"/>
            <a:ext cx="12192000" cy="856211"/>
          </a:xfrm>
        </p:spPr>
        <p:txBody>
          <a:bodyPr/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1-</a:t>
            </a:r>
            <a:r>
              <a:rPr lang="en-US" altLang="ko-KR" dirty="0">
                <a:solidFill>
                  <a:schemeClr val="bg1"/>
                </a:solidFill>
              </a:rPr>
              <a:t>1</a:t>
            </a:r>
            <a:r>
              <a:rPr lang="en-US" altLang="ko-KR">
                <a:solidFill>
                  <a:schemeClr val="bg1"/>
                </a:solidFill>
              </a:rPr>
              <a:t>. </a:t>
            </a:r>
            <a:r>
              <a:rPr lang="en-US" altLang="ko-KR" dirty="0">
                <a:solidFill>
                  <a:schemeClr val="bg1"/>
                </a:solidFill>
              </a:rPr>
              <a:t>In Game Play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4279900" y="3835400"/>
            <a:ext cx="3352800" cy="3556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795" y="370785"/>
            <a:ext cx="3639010" cy="363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5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0" y="0"/>
            <a:ext cx="12192000" cy="85621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1-1. In Game Play – Hero Select System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90" y="1981200"/>
            <a:ext cx="5286834" cy="3177947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608289-AC96-2177-A86C-775FEE3D68AC}"/>
              </a:ext>
            </a:extLst>
          </p:cNvPr>
          <p:cNvSpPr txBox="1"/>
          <p:nvPr/>
        </p:nvSpPr>
        <p:spPr>
          <a:xfrm>
            <a:off x="5721531" y="907905"/>
            <a:ext cx="6217920" cy="5324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if (</a:t>
            </a:r>
            <a:r>
              <a:rPr lang="en-US" altLang="ko-KR" sz="1000" dirty="0" err="1">
                <a:solidFill>
                  <a:schemeClr val="bg1"/>
                </a:solidFill>
                <a:ea typeface="돋움체" panose="020B0609000101010101" pitchFamily="49" charset="-127"/>
              </a:rPr>
              <a:t>heroC.portrait</a:t>
            </a:r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 == FALSE)</a:t>
            </a:r>
          </a:p>
          <a:p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000" dirty="0" err="1">
                <a:solidFill>
                  <a:schemeClr val="bg1"/>
                </a:solidFill>
                <a:ea typeface="돋움체" panose="020B0609000101010101" pitchFamily="49" charset="-127"/>
              </a:rPr>
              <a:t>heroC.portrait</a:t>
            </a:r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 = TRUE;</a:t>
            </a:r>
          </a:p>
          <a:p>
            <a:r>
              <a:rPr lang="en-US" altLang="ko-KR" sz="1000" dirty="0">
                <a:solidFill>
                  <a:srgbClr val="056705"/>
                </a:solidFill>
                <a:ea typeface="돋움체" panose="020B0609000101010101" pitchFamily="49" charset="-127"/>
              </a:rPr>
              <a:t> // </a:t>
            </a:r>
            <a:r>
              <a:rPr lang="ko-KR" altLang="en-US" sz="1000" dirty="0">
                <a:solidFill>
                  <a:srgbClr val="056705"/>
                </a:solidFill>
                <a:ea typeface="돋움체" panose="020B0609000101010101" pitchFamily="49" charset="-127"/>
              </a:rPr>
              <a:t>영웅 </a:t>
            </a:r>
            <a:r>
              <a:rPr lang="ko-KR" altLang="en-US" sz="1000" dirty="0" err="1">
                <a:solidFill>
                  <a:srgbClr val="056705"/>
                </a:solidFill>
                <a:ea typeface="돋움체" panose="020B0609000101010101" pitchFamily="49" charset="-127"/>
              </a:rPr>
              <a:t>선택시</a:t>
            </a:r>
            <a:r>
              <a:rPr lang="ko-KR" altLang="en-US" sz="1000" dirty="0">
                <a:solidFill>
                  <a:srgbClr val="056705"/>
                </a:solidFill>
                <a:ea typeface="돋움체" panose="020B0609000101010101" pitchFamily="49" charset="-127"/>
              </a:rPr>
              <a:t> 게임 실행</a:t>
            </a:r>
            <a:r>
              <a:rPr lang="en-US" altLang="ko-KR" sz="1000" dirty="0">
                <a:solidFill>
                  <a:srgbClr val="056705"/>
                </a:solidFill>
                <a:ea typeface="돋움체" panose="020B0609000101010101" pitchFamily="49" charset="-127"/>
              </a:rPr>
              <a:t>~~~</a:t>
            </a:r>
            <a:endParaRPr lang="ko-KR" altLang="en-US" sz="1000" dirty="0">
              <a:solidFill>
                <a:srgbClr val="056705"/>
              </a:solidFill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56705"/>
                </a:solidFill>
                <a:ea typeface="돋움체" panose="020B0609000101010101" pitchFamily="49" charset="-127"/>
              </a:rPr>
              <a:t> // </a:t>
            </a:r>
            <a:r>
              <a:rPr lang="ko-KR" altLang="en-US" sz="1000" dirty="0" err="1">
                <a:solidFill>
                  <a:srgbClr val="056705"/>
                </a:solidFill>
                <a:ea typeface="돋움체" panose="020B0609000101010101" pitchFamily="49" charset="-127"/>
              </a:rPr>
              <a:t>캐리건</a:t>
            </a:r>
            <a:endParaRPr lang="ko-KR" altLang="en-US" sz="1000" dirty="0">
              <a:solidFill>
                <a:srgbClr val="056705"/>
              </a:solidFill>
              <a:ea typeface="돋움체" panose="020B0609000101010101" pitchFamily="49" charset="-127"/>
            </a:endParaRPr>
          </a:p>
          <a:p>
            <a:r>
              <a:rPr lang="es-E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 if (x &gt; 780 &amp;&amp; x &lt;= 1040 &amp;&amp; y &gt;= 210 &amp;&amp; y &lt;= 440)</a:t>
            </a:r>
          </a:p>
          <a:p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  </a:t>
            </a:r>
            <a:r>
              <a:rPr lang="en-US" altLang="ko-KR" sz="1000" dirty="0" err="1">
                <a:solidFill>
                  <a:schemeClr val="bg1"/>
                </a:solidFill>
                <a:ea typeface="돋움체" panose="020B0609000101010101" pitchFamily="49" charset="-127"/>
              </a:rPr>
              <a:t>heroManager.HeroSelect</a:t>
            </a:r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(KERRIGAN_SHOW);</a:t>
            </a:r>
          </a:p>
          <a:p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  </a:t>
            </a:r>
            <a:r>
              <a:rPr lang="en-US" altLang="ko-KR" sz="1000" dirty="0" err="1">
                <a:solidFill>
                  <a:schemeClr val="bg1"/>
                </a:solidFill>
                <a:ea typeface="돋움체" panose="020B0609000101010101" pitchFamily="49" charset="-127"/>
              </a:rPr>
              <a:t>swapScreen</a:t>
            </a:r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 = SWAPSCREEN;</a:t>
            </a:r>
          </a:p>
          <a:p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 }</a:t>
            </a:r>
          </a:p>
          <a:p>
            <a:endParaRPr lang="ko-KR" altLang="en-US" sz="1000" dirty="0">
              <a:solidFill>
                <a:schemeClr val="bg1"/>
              </a:solidFill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  </a:t>
            </a:r>
            <a:r>
              <a:rPr lang="en-US" altLang="ko-KR" sz="1000" dirty="0">
                <a:solidFill>
                  <a:srgbClr val="056705"/>
                </a:solidFill>
                <a:ea typeface="돋움체" panose="020B0609000101010101" pitchFamily="49" charset="-127"/>
              </a:rPr>
              <a:t>// </a:t>
            </a:r>
            <a:r>
              <a:rPr lang="ko-KR" altLang="en-US" sz="1000" dirty="0">
                <a:solidFill>
                  <a:srgbClr val="056705"/>
                </a:solidFill>
                <a:ea typeface="돋움체" panose="020B0609000101010101" pitchFamily="49" charset="-127"/>
              </a:rPr>
              <a:t>레이너</a:t>
            </a:r>
          </a:p>
          <a:p>
            <a:r>
              <a:rPr lang="es-E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  if (x &gt; 530 &amp;&amp; x &lt;= 780 &amp;&amp; y &gt;= 210 &amp;&amp; y &lt;= 440)</a:t>
            </a:r>
          </a:p>
          <a:p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  {</a:t>
            </a:r>
          </a:p>
          <a:p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   </a:t>
            </a:r>
            <a:r>
              <a:rPr lang="en-US" altLang="ko-KR" sz="1000" dirty="0" err="1">
                <a:solidFill>
                  <a:schemeClr val="bg1"/>
                </a:solidFill>
                <a:ea typeface="돋움체" panose="020B0609000101010101" pitchFamily="49" charset="-127"/>
              </a:rPr>
              <a:t>heroManager.HeroSelect</a:t>
            </a:r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(RAYNOR_SHOW);</a:t>
            </a:r>
          </a:p>
          <a:p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   </a:t>
            </a:r>
            <a:r>
              <a:rPr lang="en-US" altLang="ko-KR" sz="1000" dirty="0" err="1">
                <a:solidFill>
                  <a:schemeClr val="bg1"/>
                </a:solidFill>
                <a:ea typeface="돋움체" panose="020B0609000101010101" pitchFamily="49" charset="-127"/>
              </a:rPr>
              <a:t>swapScreen</a:t>
            </a:r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 = SWAPSCREEN;</a:t>
            </a:r>
          </a:p>
          <a:p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  }</a:t>
            </a:r>
          </a:p>
          <a:p>
            <a:endParaRPr lang="ko-KR" altLang="en-US" sz="1000" dirty="0">
              <a:solidFill>
                <a:schemeClr val="bg1"/>
              </a:solidFill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  </a:t>
            </a:r>
            <a:r>
              <a:rPr lang="en-US" altLang="ko-KR" sz="1000" dirty="0">
                <a:solidFill>
                  <a:srgbClr val="056705"/>
                </a:solidFill>
                <a:ea typeface="돋움체" panose="020B0609000101010101" pitchFamily="49" charset="-127"/>
              </a:rPr>
              <a:t>// </a:t>
            </a:r>
            <a:r>
              <a:rPr lang="ko-KR" altLang="en-US" sz="1000" dirty="0">
                <a:solidFill>
                  <a:srgbClr val="056705"/>
                </a:solidFill>
                <a:ea typeface="돋움체" panose="020B0609000101010101" pitchFamily="49" charset="-127"/>
              </a:rPr>
              <a:t>피닉스</a:t>
            </a:r>
          </a:p>
          <a:p>
            <a:r>
              <a:rPr lang="es-E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  If (x &gt; 270 &amp;&amp; x &lt;= 520 &amp;&amp; y &gt;= 210 &amp;&amp; y &lt;= 440)</a:t>
            </a:r>
          </a:p>
          <a:p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  {</a:t>
            </a:r>
          </a:p>
          <a:p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   </a:t>
            </a:r>
            <a:r>
              <a:rPr lang="en-US" altLang="ko-KR" sz="1000" dirty="0" err="1">
                <a:solidFill>
                  <a:schemeClr val="bg1"/>
                </a:solidFill>
                <a:ea typeface="돋움체" panose="020B0609000101010101" pitchFamily="49" charset="-127"/>
              </a:rPr>
              <a:t>heroManager.HeroSelect</a:t>
            </a:r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(PHOENIX_SHOW);</a:t>
            </a:r>
          </a:p>
          <a:p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   </a:t>
            </a:r>
            <a:r>
              <a:rPr lang="en-US" altLang="ko-KR" sz="1000" dirty="0" err="1">
                <a:solidFill>
                  <a:schemeClr val="bg1"/>
                </a:solidFill>
                <a:ea typeface="돋움체" panose="020B0609000101010101" pitchFamily="49" charset="-127"/>
              </a:rPr>
              <a:t>swapScreen</a:t>
            </a:r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 = SWAPSCREEN;</a:t>
            </a:r>
          </a:p>
          <a:p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  }</a:t>
            </a:r>
          </a:p>
          <a:p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  </a:t>
            </a:r>
            <a:r>
              <a:rPr lang="en-US" altLang="ko-KR" sz="1000" dirty="0">
                <a:solidFill>
                  <a:srgbClr val="056705"/>
                </a:solidFill>
                <a:ea typeface="돋움체" panose="020B0609000101010101" pitchFamily="49" charset="-127"/>
              </a:rPr>
              <a:t>// </a:t>
            </a:r>
            <a:r>
              <a:rPr lang="ko-KR" altLang="en-US" sz="1000" dirty="0">
                <a:solidFill>
                  <a:srgbClr val="056705"/>
                </a:solidFill>
                <a:ea typeface="돋움체" panose="020B0609000101010101" pitchFamily="49" charset="-127"/>
              </a:rPr>
              <a:t>영웅 </a:t>
            </a:r>
            <a:r>
              <a:rPr lang="ko-KR" altLang="en-US" sz="1000" dirty="0" err="1">
                <a:solidFill>
                  <a:srgbClr val="056705"/>
                </a:solidFill>
                <a:ea typeface="돋움체" panose="020B0609000101010101" pitchFamily="49" charset="-127"/>
              </a:rPr>
              <a:t>선택시</a:t>
            </a:r>
            <a:r>
              <a:rPr lang="ko-KR" altLang="en-US" sz="1000" dirty="0">
                <a:solidFill>
                  <a:srgbClr val="056705"/>
                </a:solidFill>
                <a:ea typeface="돋움체" panose="020B0609000101010101" pitchFamily="49" charset="-127"/>
              </a:rPr>
              <a:t> 게임 실행</a:t>
            </a:r>
            <a:r>
              <a:rPr lang="en-US" altLang="ko-KR" sz="1000" dirty="0">
                <a:solidFill>
                  <a:srgbClr val="056705"/>
                </a:solidFill>
                <a:ea typeface="돋움체" panose="020B0609000101010101" pitchFamily="49" charset="-127"/>
              </a:rPr>
              <a:t>~~~</a:t>
            </a:r>
            <a:endParaRPr lang="ko-KR" altLang="en-US" sz="1000" dirty="0">
              <a:solidFill>
                <a:srgbClr val="056705"/>
              </a:solidFill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}</a:t>
            </a:r>
          </a:p>
          <a:p>
            <a:endParaRPr lang="ko-KR" altLang="en-US" sz="1000" dirty="0">
              <a:solidFill>
                <a:schemeClr val="bg1"/>
              </a:solidFill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rgbClr val="056705"/>
                </a:solidFill>
                <a:ea typeface="돋움체" panose="020B0609000101010101" pitchFamily="49" charset="-127"/>
              </a:rPr>
              <a:t>// </a:t>
            </a:r>
            <a:r>
              <a:rPr lang="ko-KR" altLang="en-US" sz="1000" dirty="0">
                <a:solidFill>
                  <a:srgbClr val="056705"/>
                </a:solidFill>
                <a:ea typeface="돋움체" panose="020B0609000101010101" pitchFamily="49" charset="-127"/>
              </a:rPr>
              <a:t>마우스 </a:t>
            </a:r>
            <a:r>
              <a:rPr lang="en-US" altLang="ko-KR" sz="1000" dirty="0">
                <a:solidFill>
                  <a:srgbClr val="056705"/>
                </a:solidFill>
                <a:ea typeface="돋움체" panose="020B0609000101010101" pitchFamily="49" charset="-127"/>
              </a:rPr>
              <a:t>Up </a:t>
            </a:r>
            <a:r>
              <a:rPr lang="ko-KR" altLang="en-US" sz="1000" dirty="0">
                <a:solidFill>
                  <a:srgbClr val="056705"/>
                </a:solidFill>
                <a:ea typeface="돋움체" panose="020B0609000101010101" pitchFamily="49" charset="-127"/>
              </a:rPr>
              <a:t>버튼이 인식되면 클릭 동작에서만 수행되는 변수는 전부 </a:t>
            </a:r>
            <a:r>
              <a:rPr lang="en-US" altLang="ko-KR" sz="1000" dirty="0">
                <a:solidFill>
                  <a:srgbClr val="056705"/>
                </a:solidFill>
                <a:ea typeface="돋움체" panose="020B0609000101010101" pitchFamily="49" charset="-127"/>
              </a:rPr>
              <a:t>FALSE</a:t>
            </a:r>
            <a:r>
              <a:rPr lang="ko-KR" altLang="en-US" sz="1000" dirty="0">
                <a:solidFill>
                  <a:srgbClr val="056705"/>
                </a:solidFill>
                <a:ea typeface="돋움체" panose="020B0609000101010101" pitchFamily="49" charset="-127"/>
              </a:rPr>
              <a:t>로 초기화됨</a:t>
            </a:r>
          </a:p>
          <a:p>
            <a:r>
              <a:rPr lang="en-US" altLang="ko-KR" sz="1000" dirty="0" err="1">
                <a:solidFill>
                  <a:schemeClr val="bg1"/>
                </a:solidFill>
                <a:ea typeface="돋움체" panose="020B0609000101010101" pitchFamily="49" charset="-127"/>
              </a:rPr>
              <a:t>clickSunken</a:t>
            </a:r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 = FALSE;</a:t>
            </a:r>
          </a:p>
          <a:p>
            <a:r>
              <a:rPr lang="en-US" altLang="ko-KR" sz="1000" dirty="0" err="1">
                <a:solidFill>
                  <a:schemeClr val="bg1"/>
                </a:solidFill>
                <a:ea typeface="돋움체" panose="020B0609000101010101" pitchFamily="49" charset="-127"/>
              </a:rPr>
              <a:t>clickDelete</a:t>
            </a:r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 = FALSE;</a:t>
            </a:r>
          </a:p>
          <a:p>
            <a:r>
              <a:rPr lang="en-US" altLang="ko-KR" sz="1000" dirty="0" err="1">
                <a:solidFill>
                  <a:schemeClr val="bg1"/>
                </a:solidFill>
                <a:ea typeface="돋움체" panose="020B0609000101010101" pitchFamily="49" charset="-127"/>
              </a:rPr>
              <a:t>clickStart</a:t>
            </a:r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 = FALSE;</a:t>
            </a:r>
          </a:p>
          <a:p>
            <a:r>
              <a:rPr lang="en-US" altLang="ko-KR" sz="1000" dirty="0" err="1">
                <a:solidFill>
                  <a:schemeClr val="bg1"/>
                </a:solidFill>
                <a:ea typeface="돋움체" panose="020B0609000101010101" pitchFamily="49" charset="-127"/>
              </a:rPr>
              <a:t>drawState</a:t>
            </a:r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 = FALSE;</a:t>
            </a:r>
          </a:p>
          <a:p>
            <a:r>
              <a:rPr lang="en-US" altLang="ko-KR" sz="1000" dirty="0" err="1">
                <a:solidFill>
                  <a:schemeClr val="bg1"/>
                </a:solidFill>
                <a:ea typeface="돋움체" panose="020B0609000101010101" pitchFamily="49" charset="-127"/>
              </a:rPr>
              <a:t>deleteState</a:t>
            </a:r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 = FALSE;</a:t>
            </a:r>
          </a:p>
          <a:p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break;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A05255-E8DA-7224-8BB3-C8DCE233BC83}"/>
              </a:ext>
            </a:extLst>
          </p:cNvPr>
          <p:cNvSpPr txBox="1"/>
          <p:nvPr/>
        </p:nvSpPr>
        <p:spPr>
          <a:xfrm>
            <a:off x="792479" y="6322422"/>
            <a:ext cx="11146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해당 코드 깃 주소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ko-KR" altLang="en-US" dirty="0">
                <a:solidFill>
                  <a:schemeClr val="bg1"/>
                </a:solidFill>
                <a:hlinkClick r:id="rId3"/>
              </a:rPr>
              <a:t>https://github.com/limtline/StdSource/blob/Direct/Direct/Game.cpp</a:t>
            </a:r>
            <a:endParaRPr lang="ko-KR" altLang="en-US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06A038-99BB-6166-7073-7D6F2876D3D4}"/>
              </a:ext>
            </a:extLst>
          </p:cNvPr>
          <p:cNvSpPr txBox="1"/>
          <p:nvPr/>
        </p:nvSpPr>
        <p:spPr>
          <a:xfrm>
            <a:off x="361490" y="5673096"/>
            <a:ext cx="96228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</a:rPr>
              <a:t>캐릭터 초상화위에</a:t>
            </a:r>
            <a:r>
              <a:rPr lang="en-US" altLang="ko-KR" sz="1500" dirty="0">
                <a:solidFill>
                  <a:schemeClr val="bg1"/>
                </a:solidFill>
              </a:rPr>
              <a:t> </a:t>
            </a:r>
            <a:r>
              <a:rPr lang="ko-KR" altLang="en-US" sz="1500" dirty="0">
                <a:solidFill>
                  <a:schemeClr val="bg1"/>
                </a:solidFill>
              </a:rPr>
              <a:t>마우스를 올려 놓으면 색이 바뀝니다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500" dirty="0">
                <a:solidFill>
                  <a:schemeClr val="bg1"/>
                </a:solidFill>
              </a:rPr>
              <a:t>색이 바뀐 초상화를 클릭하면 해당 캐릭터로 시작이 됩니다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9380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F3A14C-2F71-9C2A-4D86-7E8D515EAD7F}"/>
              </a:ext>
            </a:extLst>
          </p:cNvPr>
          <p:cNvSpPr txBox="1"/>
          <p:nvPr/>
        </p:nvSpPr>
        <p:spPr>
          <a:xfrm>
            <a:off x="3971108" y="2844224"/>
            <a:ext cx="424978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2. </a:t>
            </a:r>
            <a:r>
              <a:rPr lang="ko-KR" altLang="en-US" sz="40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유니티 프로젝트</a:t>
            </a:r>
            <a:endParaRPr lang="en-US" altLang="ko-KR" sz="40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  <a:p>
            <a:r>
              <a:rPr lang="en-US" altLang="ko-KR" sz="3000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    - COMA</a:t>
            </a:r>
            <a:endParaRPr lang="ko-KR" altLang="en-US" sz="3000" dirty="0">
              <a:solidFill>
                <a:schemeClr val="bg1"/>
              </a:solidFill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4067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sz="quarter" idx="14"/>
          </p:nvPr>
        </p:nvSpPr>
        <p:spPr>
          <a:xfrm>
            <a:off x="338876" y="447133"/>
            <a:ext cx="2530148" cy="718658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  <a:cs typeface="Hahmlet ExtraLight" pitchFamily="2" charset="-127"/>
              </a:rPr>
              <a:t>기획 내용</a:t>
            </a:r>
          </a:p>
        </p:txBody>
      </p:sp>
      <p:sp>
        <p:nvSpPr>
          <p:cNvPr id="3" name="텍스트 개체 틀 8">
            <a:extLst>
              <a:ext uri="{FF2B5EF4-FFF2-40B4-BE49-F238E27FC236}">
                <a16:creationId xmlns:a16="http://schemas.microsoft.com/office/drawing/2014/main" id="{D6B8ED0B-DBF5-46E4-8C7D-7871FA277905}"/>
              </a:ext>
            </a:extLst>
          </p:cNvPr>
          <p:cNvSpPr txBox="1">
            <a:spLocks/>
          </p:cNvSpPr>
          <p:nvPr/>
        </p:nvSpPr>
        <p:spPr>
          <a:xfrm>
            <a:off x="561322" y="2059843"/>
            <a:ext cx="11421671" cy="2730876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4400" u="none" kern="1200" dirty="0">
                <a:solidFill>
                  <a:schemeClr val="bg2"/>
                </a:solidFill>
                <a:latin typeface="+mj-lt"/>
                <a:ea typeface="한컴 윤고딕 230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+mj-lt"/>
                <a:ea typeface="한컴 윤고딕 230" panose="02020603020101020101" pitchFamily="18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+mj-lt"/>
                <a:ea typeface="한컴 윤고딕 230" panose="02020603020101020101" pitchFamily="18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j-lt"/>
                <a:ea typeface="한컴 윤고딕 230" panose="02020603020101020101" pitchFamily="18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j-lt"/>
                <a:ea typeface="한컴 윤고딕 230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600" dirty="0">
                <a:solidFill>
                  <a:schemeClr val="bg1"/>
                </a:solidFill>
                <a:latin typeface="+mn-lt"/>
                <a:ea typeface="Hahmlet ExtraLight" pitchFamily="2" charset="-127"/>
                <a:cs typeface="Hahmlet ExtraLight" pitchFamily="2" charset="-127"/>
              </a:rPr>
              <a:t>건물을 배치하여 꾸미기가 가능함</a:t>
            </a:r>
            <a:endParaRPr lang="en-US" altLang="ko-KR" sz="3600" dirty="0">
              <a:solidFill>
                <a:schemeClr val="bg1"/>
              </a:solidFill>
              <a:latin typeface="+mn-lt"/>
              <a:ea typeface="Hahmlet ExtraLight" pitchFamily="2" charset="-127"/>
              <a:cs typeface="Hahmlet ExtraLight" pitchFamily="2" charset="-127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600" dirty="0">
                <a:solidFill>
                  <a:schemeClr val="bg1"/>
                </a:solidFill>
                <a:latin typeface="+mn-lt"/>
                <a:ea typeface="Hahmlet ExtraLight" pitchFamily="2" charset="-127"/>
                <a:cs typeface="Hahmlet ExtraLight" pitchFamily="2" charset="-127"/>
              </a:rPr>
              <a:t>자원으로 자신의 마을을 꾸미거나 공격으로부터 방어</a:t>
            </a:r>
            <a:endParaRPr lang="en-US" altLang="ko-KR" sz="3600" dirty="0">
              <a:solidFill>
                <a:schemeClr val="bg1"/>
              </a:solidFill>
              <a:latin typeface="+mn-lt"/>
              <a:ea typeface="Hahmlet ExtraLight" pitchFamily="2" charset="-127"/>
              <a:cs typeface="Hahmlet ExtraLight" pitchFamily="2" charset="-127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600" dirty="0">
                <a:solidFill>
                  <a:schemeClr val="bg1"/>
                </a:solidFill>
                <a:latin typeface="+mn-lt"/>
                <a:ea typeface="Hahmlet ExtraLight" pitchFamily="2" charset="-127"/>
                <a:cs typeface="Hahmlet ExtraLight" pitchFamily="2" charset="-127"/>
              </a:rPr>
              <a:t>다른 유저들의  마을을 공격하여 자원을 탈취</a:t>
            </a:r>
            <a:endParaRPr lang="en-US" altLang="ko-KR" sz="3600" dirty="0">
              <a:solidFill>
                <a:schemeClr val="bg1"/>
              </a:solidFill>
              <a:latin typeface="+mn-lt"/>
              <a:ea typeface="Hahmlet ExtraLight" pitchFamily="2" charset="-127"/>
              <a:cs typeface="Hahmlet ExtraLight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2696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4"/>
          </p:nvPr>
        </p:nvSpPr>
        <p:spPr>
          <a:xfrm>
            <a:off x="338876" y="447133"/>
            <a:ext cx="2530148" cy="718658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  <a:cs typeface="Hahmlet ExtraLight" pitchFamily="2" charset="-127"/>
              </a:rPr>
              <a:t>적용</a:t>
            </a:r>
            <a:r>
              <a:rPr lang="ko-KR" altLang="en-US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세방고딕 OTF Regular" panose="00000500000000000000" pitchFamily="50" charset="-127"/>
                <a:ea typeface="세방고딕 OTF Regular" panose="00000500000000000000" pitchFamily="50" charset="-127"/>
                <a:cs typeface="Hahmlet ExtraLight" pitchFamily="2" charset="-127"/>
              </a:rPr>
              <a:t>기술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9" t="7625" r="14794" b="8117"/>
          <a:stretch/>
        </p:blipFill>
        <p:spPr>
          <a:xfrm>
            <a:off x="4873625" y="1463140"/>
            <a:ext cx="993659" cy="11215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092" y="1463140"/>
            <a:ext cx="998956" cy="112155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55" t="23436" r="17565" b="22570"/>
          <a:stretch/>
        </p:blipFill>
        <p:spPr>
          <a:xfrm>
            <a:off x="1781022" y="4541387"/>
            <a:ext cx="2575787" cy="120203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22" y="1463140"/>
            <a:ext cx="2591411" cy="129570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22" y="3056195"/>
            <a:ext cx="2609251" cy="118784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567" y="4541387"/>
            <a:ext cx="2113005" cy="129061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1727" y="3056195"/>
            <a:ext cx="2393359" cy="125651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567" y="1463140"/>
            <a:ext cx="2178912" cy="129570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625" y="3056195"/>
            <a:ext cx="2444750" cy="244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0263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838200" y="2839209"/>
            <a:ext cx="10515600" cy="94641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전투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30FDF9-B4CD-4827-B58E-C2A47C633D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유닛</a:t>
            </a:r>
            <a:r>
              <a:rPr lang="en-US" altLang="ko-KR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방어 건물</a:t>
            </a:r>
            <a:r>
              <a:rPr lang="en-US" altLang="ko-KR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전투 진행</a:t>
            </a:r>
            <a:r>
              <a:rPr lang="en-US" altLang="ko-KR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/ </a:t>
            </a:r>
            <a:r>
              <a:rPr lang="ko-KR" altLang="en-US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종료</a:t>
            </a:r>
          </a:p>
        </p:txBody>
      </p:sp>
    </p:spTree>
    <p:extLst>
      <p:ext uri="{BB962C8B-B14F-4D97-AF65-F5344CB8AC3E}">
        <p14:creationId xmlns:p14="http://schemas.microsoft.com/office/powerpoint/2010/main" val="3813401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838200" y="2955794"/>
            <a:ext cx="10515600" cy="94641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유닛</a:t>
            </a:r>
          </a:p>
        </p:txBody>
      </p:sp>
    </p:spTree>
    <p:extLst>
      <p:ext uri="{BB962C8B-B14F-4D97-AF65-F5344CB8AC3E}">
        <p14:creationId xmlns:p14="http://schemas.microsoft.com/office/powerpoint/2010/main" val="4258043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BE228FEF-EB94-4170-8DBD-89CED53460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6907" y="447133"/>
            <a:ext cx="3529728" cy="718658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유닛 </a:t>
            </a:r>
            <a:r>
              <a:rPr lang="en-US" altLang="ko-KR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이동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D1137A4-0650-D206-4380-597C9E0B16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07" y="1840026"/>
            <a:ext cx="5286834" cy="3177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0A9FEE-530F-FA25-6EDF-4F902D88D40C}"/>
              </a:ext>
            </a:extLst>
          </p:cNvPr>
          <p:cNvSpPr txBox="1"/>
          <p:nvPr/>
        </p:nvSpPr>
        <p:spPr>
          <a:xfrm>
            <a:off x="6174376" y="2151726"/>
            <a:ext cx="60960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dirty="0">
                <a:solidFill>
                  <a:srgbClr val="056705"/>
                </a:solidFill>
                <a:effectLst/>
              </a:rPr>
              <a:t>//</a:t>
            </a:r>
            <a:r>
              <a:rPr lang="ko-KR" altLang="en-US" sz="1000" b="0" dirty="0">
                <a:solidFill>
                  <a:srgbClr val="056705"/>
                </a:solidFill>
                <a:effectLst/>
              </a:rPr>
              <a:t>이동 상태</a:t>
            </a:r>
            <a:r>
              <a:rPr lang="ko-KR" altLang="en-US" sz="1000" b="0" dirty="0">
                <a:solidFill>
                  <a:schemeClr val="bg1"/>
                </a:solidFill>
                <a:effectLst/>
              </a:rPr>
              <a:t> </a:t>
            </a:r>
            <a:endParaRPr lang="en-US" altLang="ko-KR" sz="1000" b="0" dirty="0">
              <a:solidFill>
                <a:schemeClr val="bg1"/>
              </a:solidFill>
              <a:effectLst/>
            </a:endParaRP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case MODE_STATE.MOVE:</a:t>
            </a:r>
          </a:p>
          <a:p>
            <a:br>
              <a:rPr lang="en-US" altLang="ko-KR" sz="1000" b="0" dirty="0">
                <a:solidFill>
                  <a:schemeClr val="bg1"/>
                </a:solidFill>
                <a:effectLst/>
              </a:rPr>
            </a:br>
            <a:r>
              <a:rPr lang="en-US" altLang="ko-KR" sz="1000" b="0" dirty="0">
                <a:solidFill>
                  <a:srgbClr val="056705"/>
                </a:solidFill>
                <a:effectLst/>
              </a:rPr>
              <a:t> // </a:t>
            </a:r>
            <a:r>
              <a:rPr lang="ko-KR" altLang="en-US" sz="1000" b="0" dirty="0">
                <a:solidFill>
                  <a:srgbClr val="056705"/>
                </a:solidFill>
                <a:effectLst/>
              </a:rPr>
              <a:t>네비게이션 재시작</a:t>
            </a:r>
            <a:r>
              <a:rPr lang="en-US" altLang="ko-KR" sz="1000" b="0" dirty="0">
                <a:solidFill>
                  <a:srgbClr val="056705"/>
                </a:solidFill>
                <a:effectLst/>
              </a:rPr>
              <a:t>(</a:t>
            </a:r>
            <a:r>
              <a:rPr lang="ko-KR" altLang="en-US" sz="1000" b="0" dirty="0">
                <a:solidFill>
                  <a:srgbClr val="056705"/>
                </a:solidFill>
                <a:effectLst/>
              </a:rPr>
              <a:t>추적</a:t>
            </a:r>
            <a:r>
              <a:rPr lang="en-US" altLang="ko-KR" sz="1000" b="0" dirty="0">
                <a:solidFill>
                  <a:srgbClr val="056705"/>
                </a:solidFill>
                <a:effectLst/>
              </a:rPr>
              <a:t>)</a:t>
            </a:r>
            <a:endParaRPr lang="en-US" altLang="ko-KR" sz="1000" dirty="0">
              <a:solidFill>
                <a:srgbClr val="056705"/>
              </a:solidFill>
            </a:endParaRP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 </a:t>
            </a:r>
            <a:r>
              <a:rPr lang="en-US" altLang="ko-KR" sz="1000" b="0" dirty="0" err="1">
                <a:solidFill>
                  <a:schemeClr val="bg1"/>
                </a:solidFill>
                <a:effectLst/>
              </a:rPr>
              <a:t>myTraceAgent.isStopped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 = false;</a:t>
            </a: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 shot = false;</a:t>
            </a:r>
            <a:br>
              <a:rPr lang="en-US" altLang="ko-KR" sz="1000" b="0" dirty="0">
                <a:solidFill>
                  <a:schemeClr val="bg1"/>
                </a:solidFill>
                <a:effectLst/>
              </a:rPr>
            </a:br>
            <a:r>
              <a:rPr lang="en-US" altLang="ko-KR" sz="1000" b="0" dirty="0">
                <a:solidFill>
                  <a:schemeClr val="bg1"/>
                </a:solidFill>
                <a:effectLst/>
              </a:rPr>
              <a:t>                   </a:t>
            </a:r>
            <a:br>
              <a:rPr lang="en-US" altLang="ko-KR" sz="1000" b="0" dirty="0">
                <a:solidFill>
                  <a:schemeClr val="bg1"/>
                </a:solidFill>
                <a:effectLst/>
              </a:rPr>
            </a:br>
            <a:r>
              <a:rPr lang="en-US" altLang="ko-KR" sz="1000" b="0" dirty="0">
                <a:solidFill>
                  <a:srgbClr val="056705"/>
                </a:solidFill>
                <a:effectLst/>
              </a:rPr>
              <a:t> // </a:t>
            </a:r>
            <a:r>
              <a:rPr lang="ko-KR" altLang="en-US" sz="1000" b="0" dirty="0">
                <a:solidFill>
                  <a:srgbClr val="056705"/>
                </a:solidFill>
                <a:effectLst/>
              </a:rPr>
              <a:t>네비게이션의 추적 속도를 현재 속도로</a:t>
            </a:r>
            <a:r>
              <a:rPr lang="en-US" altLang="ko-KR" sz="1000" b="0" dirty="0">
                <a:solidFill>
                  <a:srgbClr val="056705"/>
                </a:solidFill>
                <a:effectLst/>
              </a:rPr>
              <a:t>...</a:t>
            </a:r>
            <a:endParaRPr lang="ko-KR" altLang="en-US" sz="1000" b="0" dirty="0">
              <a:solidFill>
                <a:srgbClr val="056705"/>
              </a:solidFill>
              <a:effectLst/>
            </a:endParaRPr>
          </a:p>
          <a:p>
            <a:r>
              <a:rPr lang="ko-KR" altLang="en-US" sz="1000" b="0" dirty="0">
                <a:solidFill>
                  <a:schemeClr val="bg1"/>
                </a:solidFill>
                <a:effectLst/>
              </a:rPr>
              <a:t> </a:t>
            </a:r>
            <a:r>
              <a:rPr lang="en-US" altLang="ko-KR" sz="1000" b="0" dirty="0" err="1">
                <a:solidFill>
                  <a:schemeClr val="bg1"/>
                </a:solidFill>
                <a:effectLst/>
              </a:rPr>
              <a:t>myTraceAgent.speed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 = 1.0f;</a:t>
            </a:r>
          </a:p>
          <a:p>
            <a:r>
              <a:rPr lang="en-US" altLang="ko-KR" sz="1000" b="0" dirty="0">
                <a:solidFill>
                  <a:srgbClr val="056705"/>
                </a:solidFill>
                <a:effectLst/>
              </a:rPr>
              <a:t> //</a:t>
            </a:r>
            <a:r>
              <a:rPr lang="ko-KR" altLang="en-US" sz="1000" b="0" dirty="0">
                <a:solidFill>
                  <a:srgbClr val="056705"/>
                </a:solidFill>
                <a:effectLst/>
              </a:rPr>
              <a:t>애니메이션 속도 변경</a:t>
            </a:r>
          </a:p>
          <a:p>
            <a:r>
              <a:rPr lang="ko-KR" altLang="en-US" sz="1000" b="0" dirty="0">
                <a:solidFill>
                  <a:schemeClr val="bg1"/>
                </a:solidFill>
                <a:effectLst/>
              </a:rPr>
              <a:t> 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_</a:t>
            </a:r>
            <a:r>
              <a:rPr lang="en-US" altLang="ko-KR" sz="1000" b="0" dirty="0" err="1">
                <a:solidFill>
                  <a:schemeClr val="bg1"/>
                </a:solidFill>
                <a:effectLst/>
              </a:rPr>
              <a:t>anim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[anims.move.name].speed = 1.0f;</a:t>
            </a:r>
          </a:p>
          <a:p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en-US" altLang="ko-KR" sz="1000" b="0" dirty="0">
                <a:solidFill>
                  <a:srgbClr val="056705"/>
                </a:solidFill>
                <a:effectLst/>
              </a:rPr>
              <a:t> //walk </a:t>
            </a:r>
            <a:r>
              <a:rPr lang="ko-KR" altLang="en-US" sz="1000" b="0" dirty="0">
                <a:solidFill>
                  <a:srgbClr val="056705"/>
                </a:solidFill>
                <a:effectLst/>
              </a:rPr>
              <a:t>애니메이션 </a:t>
            </a: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_</a:t>
            </a:r>
            <a:r>
              <a:rPr lang="en-US" altLang="ko-KR" sz="1000" b="0" dirty="0" err="1">
                <a:solidFill>
                  <a:schemeClr val="bg1"/>
                </a:solidFill>
                <a:effectLst/>
              </a:rPr>
              <a:t>anim.CrossFade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(anims.move.name, 0.3f);</a:t>
            </a:r>
          </a:p>
          <a:p>
            <a:br>
              <a:rPr lang="en-US" altLang="ko-KR" sz="1000" b="0" dirty="0">
                <a:solidFill>
                  <a:schemeClr val="bg1"/>
                </a:solidFill>
                <a:effectLst/>
              </a:rPr>
            </a:br>
            <a:r>
              <a:rPr lang="en-US" altLang="ko-KR" sz="1000" b="0" dirty="0">
                <a:solidFill>
                  <a:schemeClr val="bg1"/>
                </a:solidFill>
                <a:effectLst/>
              </a:rPr>
              <a:t>break;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5E7F1F-1667-A060-5507-558FF2877DAA}"/>
              </a:ext>
            </a:extLst>
          </p:cNvPr>
          <p:cNvSpPr txBox="1"/>
          <p:nvPr/>
        </p:nvSpPr>
        <p:spPr>
          <a:xfrm>
            <a:off x="792479" y="5773782"/>
            <a:ext cx="10607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해당 코드 깃 주소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en-US" altLang="ko-KR" dirty="0">
                <a:solidFill>
                  <a:schemeClr val="bg1"/>
                </a:solidFill>
                <a:hlinkClick r:id="rId4"/>
              </a:rPr>
              <a:t>https://github.com/limtline/StdSource/blob/Unity/Unity/Archer.cs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99E4A1-1032-7ACF-219D-C314C6EB101D}"/>
              </a:ext>
            </a:extLst>
          </p:cNvPr>
          <p:cNvSpPr txBox="1"/>
          <p:nvPr/>
        </p:nvSpPr>
        <p:spPr>
          <a:xfrm>
            <a:off x="792479" y="5450617"/>
            <a:ext cx="88587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</a:rPr>
              <a:t>캐릭터를 배치 가능한 곳에 배치 하면 캐릭터가 건물을 찾아 이동합니다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292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BE228FEF-EB94-4170-8DBD-89CED53460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06" y="447133"/>
            <a:ext cx="3346848" cy="718658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유닛 </a:t>
            </a:r>
            <a:r>
              <a:rPr lang="en-US" altLang="ko-KR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- </a:t>
            </a:r>
            <a:r>
              <a:rPr lang="ko-KR" altLang="en-US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공격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4F627A9-1F5A-6E2D-C393-286E941EC9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07" y="1840025"/>
            <a:ext cx="5286834" cy="31779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912970-2213-6459-13F4-2B10C4832278}"/>
              </a:ext>
            </a:extLst>
          </p:cNvPr>
          <p:cNvSpPr txBox="1"/>
          <p:nvPr/>
        </p:nvSpPr>
        <p:spPr>
          <a:xfrm>
            <a:off x="5765074" y="1997837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b="0" dirty="0">
                <a:solidFill>
                  <a:srgbClr val="056705"/>
                </a:solidFill>
                <a:effectLst/>
              </a:rPr>
              <a:t>    </a:t>
            </a:r>
            <a:r>
              <a:rPr lang="en-US" altLang="ko-KR" sz="1000" b="0" dirty="0">
                <a:solidFill>
                  <a:srgbClr val="056705"/>
                </a:solidFill>
                <a:effectLst/>
              </a:rPr>
              <a:t>// </a:t>
            </a:r>
            <a:r>
              <a:rPr lang="ko-KR" altLang="en-US" sz="1000" b="0" dirty="0">
                <a:solidFill>
                  <a:srgbClr val="056705"/>
                </a:solidFill>
                <a:effectLst/>
              </a:rPr>
              <a:t>가장 가까운 적을 찾아 발사</a:t>
            </a:r>
            <a:r>
              <a:rPr lang="en-US" altLang="ko-KR" sz="1000" b="0" dirty="0">
                <a:solidFill>
                  <a:srgbClr val="056705"/>
                </a:solidFill>
                <a:effectLst/>
              </a:rPr>
              <a:t>...</a:t>
            </a:r>
            <a:endParaRPr lang="ko-KR" altLang="en-US" sz="1000" b="0" dirty="0">
              <a:solidFill>
                <a:srgbClr val="056705"/>
              </a:solidFill>
              <a:effectLst/>
            </a:endParaRPr>
          </a:p>
          <a:p>
            <a:r>
              <a:rPr lang="ko-KR" altLang="en-US" sz="1000" b="0" dirty="0">
                <a:solidFill>
                  <a:schemeClr val="bg1"/>
                </a:solidFill>
                <a:effectLst/>
              </a:rPr>
              <a:t>    </a:t>
            </a:r>
            <a:r>
              <a:rPr lang="en-US" altLang="ko-KR" sz="1000" b="0" dirty="0" err="1">
                <a:solidFill>
                  <a:schemeClr val="bg1"/>
                </a:solidFill>
                <a:effectLst/>
              </a:rPr>
              <a:t>IEnumerator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 </a:t>
            </a:r>
            <a:r>
              <a:rPr lang="en-US" altLang="ko-KR" sz="1000" b="0" dirty="0" err="1">
                <a:solidFill>
                  <a:schemeClr val="bg1"/>
                </a:solidFill>
                <a:effectLst/>
              </a:rPr>
              <a:t>ShotSetting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()</a:t>
            </a: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    {</a:t>
            </a: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        while (!</a:t>
            </a:r>
            <a:r>
              <a:rPr lang="en-US" altLang="ko-KR" sz="1000" b="0" dirty="0" err="1">
                <a:solidFill>
                  <a:schemeClr val="bg1"/>
                </a:solidFill>
                <a:effectLst/>
              </a:rPr>
              <a:t>buildCheck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)</a:t>
            </a: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        {</a:t>
            </a: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            yield return new </a:t>
            </a:r>
            <a:r>
              <a:rPr lang="en-US" altLang="ko-KR" sz="1000" b="0" dirty="0" err="1">
                <a:solidFill>
                  <a:schemeClr val="bg1"/>
                </a:solidFill>
                <a:effectLst/>
              </a:rPr>
              <a:t>WaitForSeconds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(0.2f);</a:t>
            </a:r>
          </a:p>
          <a:p>
            <a:br>
              <a:rPr lang="en-US" altLang="ko-KR" sz="1000" b="0" dirty="0">
                <a:solidFill>
                  <a:schemeClr val="bg1"/>
                </a:solidFill>
                <a:effectLst/>
              </a:rPr>
            </a:br>
            <a:r>
              <a:rPr lang="en-US" altLang="ko-KR" sz="1000" b="0" dirty="0">
                <a:solidFill>
                  <a:schemeClr val="bg1"/>
                </a:solidFill>
                <a:effectLst/>
              </a:rPr>
              <a:t>            if (</a:t>
            </a:r>
            <a:r>
              <a:rPr lang="en-US" altLang="ko-KR" sz="1000" b="0" dirty="0" err="1">
                <a:solidFill>
                  <a:schemeClr val="bg1"/>
                </a:solidFill>
                <a:effectLst/>
              </a:rPr>
              <a:t>buildTarget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 != null)</a:t>
            </a: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            {</a:t>
            </a: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                dist2 = Vector3.Distance(</a:t>
            </a:r>
            <a:r>
              <a:rPr lang="en-US" altLang="ko-KR" sz="1000" b="0" dirty="0" err="1">
                <a:solidFill>
                  <a:schemeClr val="bg1"/>
                </a:solidFill>
                <a:effectLst/>
              </a:rPr>
              <a:t>myTr.position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, </a:t>
            </a:r>
            <a:r>
              <a:rPr lang="en-US" altLang="ko-KR" sz="1000" b="0" dirty="0" err="1">
                <a:solidFill>
                  <a:schemeClr val="bg1"/>
                </a:solidFill>
                <a:effectLst/>
              </a:rPr>
              <a:t>buildTarget.position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);</a:t>
            </a: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            }</a:t>
            </a:r>
          </a:p>
          <a:p>
            <a:br>
              <a:rPr lang="en-US" altLang="ko-KR" sz="1000" b="0" dirty="0">
                <a:solidFill>
                  <a:schemeClr val="bg1"/>
                </a:solidFill>
                <a:effectLst/>
              </a:rPr>
            </a:br>
            <a:r>
              <a:rPr lang="en-US" altLang="ko-KR" sz="1000" b="0" dirty="0">
                <a:solidFill>
                  <a:schemeClr val="bg1"/>
                </a:solidFill>
                <a:effectLst/>
              </a:rPr>
              <a:t>            if (dist2 &lt;= 15.0f)</a:t>
            </a: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            {</a:t>
            </a: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                shot = true;</a:t>
            </a: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            }</a:t>
            </a: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        }</a:t>
            </a: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    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F43090-C516-FAD4-0DA1-3580C764D54F}"/>
              </a:ext>
            </a:extLst>
          </p:cNvPr>
          <p:cNvSpPr txBox="1"/>
          <p:nvPr/>
        </p:nvSpPr>
        <p:spPr>
          <a:xfrm>
            <a:off x="792479" y="5773782"/>
            <a:ext cx="10607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해당 코드 깃 주소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en-US" altLang="ko-KR" dirty="0">
                <a:solidFill>
                  <a:schemeClr val="bg1"/>
                </a:solidFill>
                <a:hlinkClick r:id="rId4"/>
              </a:rPr>
              <a:t>https://github.com/limtline/StdSource/blob/Unity/Unity/Archer.cs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C4BC68-6EAB-428C-B362-34561C90F3AB}"/>
              </a:ext>
            </a:extLst>
          </p:cNvPr>
          <p:cNvSpPr txBox="1"/>
          <p:nvPr/>
        </p:nvSpPr>
        <p:spPr>
          <a:xfrm>
            <a:off x="792479" y="5454386"/>
            <a:ext cx="88587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</a:rPr>
              <a:t>건물을 향해 가다 공격범위 안에 건물이 있으면 이동을 멈추고 공격하기 시작합니다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123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838200" y="2955794"/>
            <a:ext cx="10515600" cy="94641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방어 건물</a:t>
            </a:r>
          </a:p>
        </p:txBody>
      </p:sp>
    </p:spTree>
    <p:extLst>
      <p:ext uri="{BB962C8B-B14F-4D97-AF65-F5344CB8AC3E}">
        <p14:creationId xmlns:p14="http://schemas.microsoft.com/office/powerpoint/2010/main" val="2417538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7C04864-9609-660A-34E9-01E433B52666}"/>
              </a:ext>
            </a:extLst>
          </p:cNvPr>
          <p:cNvSpPr txBox="1"/>
          <p:nvPr/>
        </p:nvSpPr>
        <p:spPr>
          <a:xfrm>
            <a:off x="3605348" y="2844224"/>
            <a:ext cx="49813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세방고딕 Regular" panose="00000500000000000000" charset="-127"/>
                <a:ea typeface="세방고딕 Regular" panose="00000500000000000000" charset="-127"/>
              </a:rPr>
              <a:t>1. DirectX</a:t>
            </a:r>
            <a:r>
              <a:rPr lang="ko-KR" altLang="en-US" sz="4000" dirty="0">
                <a:solidFill>
                  <a:schemeClr val="bg1"/>
                </a:solidFill>
                <a:latin typeface="세방고딕 Regular" panose="00000500000000000000" charset="-127"/>
                <a:ea typeface="세방고딕 Regular" panose="00000500000000000000" charset="-127"/>
              </a:rPr>
              <a:t> 프로젝트</a:t>
            </a:r>
            <a:endParaRPr lang="en-US" altLang="ko-KR" sz="4000" dirty="0">
              <a:solidFill>
                <a:schemeClr val="bg1"/>
              </a:solidFill>
              <a:latin typeface="세방고딕 Regular" panose="00000500000000000000" charset="-127"/>
              <a:ea typeface="세방고딕 Regular" panose="00000500000000000000" charset="-127"/>
            </a:endParaRPr>
          </a:p>
          <a:p>
            <a:r>
              <a:rPr lang="en-US" altLang="ko-KR" sz="3000" dirty="0">
                <a:solidFill>
                  <a:schemeClr val="bg1"/>
                </a:solidFill>
                <a:latin typeface="세방고딕 Regular" panose="00000500000000000000" charset="-127"/>
                <a:ea typeface="세방고딕 Regular" panose="00000500000000000000" charset="-127"/>
              </a:rPr>
              <a:t>     - </a:t>
            </a:r>
            <a:r>
              <a:rPr lang="ko-KR" altLang="en-US" sz="3000" dirty="0" err="1">
                <a:solidFill>
                  <a:schemeClr val="bg1"/>
                </a:solidFill>
                <a:latin typeface="세방고딕 Regular" panose="00000500000000000000" charset="-127"/>
                <a:ea typeface="세방고딕 Regular" panose="00000500000000000000" charset="-127"/>
              </a:rPr>
              <a:t>성큰디펜스</a:t>
            </a:r>
            <a:endParaRPr lang="en-US" altLang="ko-KR" sz="3000" dirty="0">
              <a:solidFill>
                <a:schemeClr val="bg1"/>
              </a:solidFill>
              <a:latin typeface="세방고딕 Regular" panose="00000500000000000000" charset="-127"/>
              <a:ea typeface="세방고딕 Regular" panose="0000050000000000000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0649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BE228FEF-EB94-4170-8DBD-89CED53460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-357412" y="447133"/>
            <a:ext cx="3947900" cy="718658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방어 건물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629BA52-7194-A1ED-30AD-CFD51433E3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07" y="1840025"/>
            <a:ext cx="5286834" cy="317794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B320845-F7E2-723C-D2A3-0B88DA31A842}"/>
              </a:ext>
            </a:extLst>
          </p:cNvPr>
          <p:cNvSpPr txBox="1"/>
          <p:nvPr/>
        </p:nvSpPr>
        <p:spPr>
          <a:xfrm>
            <a:off x="792479" y="5773116"/>
            <a:ext cx="10607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해당 코드 깃 주소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en-US" altLang="ko-KR" dirty="0">
                <a:solidFill>
                  <a:schemeClr val="bg1"/>
                </a:solidFill>
                <a:hlinkClick r:id="rId4"/>
              </a:rPr>
              <a:t>https://github.com/limtline/StdSource/blob/Unity/Unity/Cannon.cs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1F5724-0831-E6EA-DF0E-33AAB3972AA6}"/>
              </a:ext>
            </a:extLst>
          </p:cNvPr>
          <p:cNvSpPr txBox="1"/>
          <p:nvPr/>
        </p:nvSpPr>
        <p:spPr>
          <a:xfrm>
            <a:off x="5917476" y="1613116"/>
            <a:ext cx="6274524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dirty="0">
                <a:solidFill>
                  <a:srgbClr val="056705"/>
                </a:solidFill>
                <a:effectLst/>
              </a:rPr>
              <a:t>// </a:t>
            </a:r>
            <a:r>
              <a:rPr lang="ko-KR" altLang="en-US" sz="1000" b="0" dirty="0">
                <a:solidFill>
                  <a:srgbClr val="056705"/>
                </a:solidFill>
                <a:effectLst/>
              </a:rPr>
              <a:t>가장 가까운 적을 찾아 발사</a:t>
            </a:r>
            <a:r>
              <a:rPr lang="en-US" altLang="ko-KR" sz="1000" b="0" dirty="0">
                <a:solidFill>
                  <a:srgbClr val="056705"/>
                </a:solidFill>
                <a:effectLst/>
              </a:rPr>
              <a:t>...</a:t>
            </a:r>
            <a:endParaRPr lang="ko-KR" altLang="en-US" sz="1000" b="0" dirty="0">
              <a:solidFill>
                <a:srgbClr val="056705"/>
              </a:solidFill>
              <a:effectLst/>
            </a:endParaRPr>
          </a:p>
          <a:p>
            <a:r>
              <a:rPr lang="ko-KR" altLang="en-US" sz="1000" b="0" dirty="0">
                <a:solidFill>
                  <a:schemeClr val="bg1"/>
                </a:solidFill>
                <a:effectLst/>
              </a:rPr>
              <a:t>    </a:t>
            </a:r>
            <a:r>
              <a:rPr lang="en-US" altLang="ko-KR" sz="1000" b="0" dirty="0" err="1">
                <a:solidFill>
                  <a:schemeClr val="bg1"/>
                </a:solidFill>
                <a:effectLst/>
              </a:rPr>
              <a:t>IEnumerator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 </a:t>
            </a:r>
            <a:r>
              <a:rPr lang="en-US" altLang="ko-KR" sz="1000" b="0" dirty="0" err="1">
                <a:solidFill>
                  <a:schemeClr val="bg1"/>
                </a:solidFill>
                <a:effectLst/>
              </a:rPr>
              <a:t>ShotSetting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()</a:t>
            </a: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    {</a:t>
            </a: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        while (!</a:t>
            </a:r>
            <a:r>
              <a:rPr lang="en-US" altLang="ko-KR" sz="1000" b="0" dirty="0" err="1">
                <a:solidFill>
                  <a:schemeClr val="bg1"/>
                </a:solidFill>
                <a:effectLst/>
              </a:rPr>
              <a:t>enemyCheck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)</a:t>
            </a: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        {</a:t>
            </a: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            yield return new </a:t>
            </a:r>
            <a:r>
              <a:rPr lang="en-US" altLang="ko-KR" sz="1000" b="0" dirty="0" err="1">
                <a:solidFill>
                  <a:schemeClr val="bg1"/>
                </a:solidFill>
                <a:effectLst/>
              </a:rPr>
              <a:t>WaitForSeconds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(0.2f);</a:t>
            </a:r>
          </a:p>
          <a:p>
            <a:br>
              <a:rPr lang="en-US" altLang="ko-KR" sz="1000" b="0" dirty="0">
                <a:solidFill>
                  <a:schemeClr val="bg1"/>
                </a:solidFill>
                <a:effectLst/>
              </a:rPr>
            </a:br>
            <a:r>
              <a:rPr lang="en-US" altLang="ko-KR" sz="1000" b="0" dirty="0">
                <a:solidFill>
                  <a:schemeClr val="bg1"/>
                </a:solidFill>
                <a:effectLst/>
              </a:rPr>
              <a:t>            enemy = </a:t>
            </a:r>
            <a:r>
              <a:rPr lang="en-US" altLang="ko-KR" sz="1000" b="0" dirty="0" err="1">
                <a:solidFill>
                  <a:schemeClr val="bg1"/>
                </a:solidFill>
                <a:effectLst/>
              </a:rPr>
              <a:t>GameObject.FindGameObjectsWithTag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("ATTACKUNIT");</a:t>
            </a: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            if (</a:t>
            </a:r>
            <a:r>
              <a:rPr lang="en-US" altLang="ko-KR" sz="1000" b="0" dirty="0" err="1">
                <a:solidFill>
                  <a:schemeClr val="bg1"/>
                </a:solidFill>
                <a:effectLst/>
              </a:rPr>
              <a:t>EnemyTarget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 != null)</a:t>
            </a: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            {</a:t>
            </a: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                dist2 = Vector3.Distance(</a:t>
            </a:r>
            <a:r>
              <a:rPr lang="en-US" altLang="ko-KR" sz="1000" b="0" dirty="0" err="1">
                <a:solidFill>
                  <a:schemeClr val="bg1"/>
                </a:solidFill>
                <a:effectLst/>
              </a:rPr>
              <a:t>myTr.position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, </a:t>
            </a:r>
            <a:r>
              <a:rPr lang="en-US" altLang="ko-KR" sz="1000" b="0" dirty="0" err="1">
                <a:solidFill>
                  <a:schemeClr val="bg1"/>
                </a:solidFill>
                <a:effectLst/>
              </a:rPr>
              <a:t>EnemyTarget.position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);</a:t>
            </a:r>
          </a:p>
          <a:p>
            <a:br>
              <a:rPr lang="en-US" altLang="ko-KR" sz="1000" b="0" dirty="0">
                <a:solidFill>
                  <a:schemeClr val="bg1"/>
                </a:solidFill>
                <a:effectLst/>
              </a:rPr>
            </a:br>
            <a:r>
              <a:rPr lang="en-US" altLang="ko-KR" sz="1000" b="0" dirty="0">
                <a:solidFill>
                  <a:schemeClr val="bg1"/>
                </a:solidFill>
                <a:effectLst/>
              </a:rPr>
              <a:t>                if (dist2 &lt; 35.0f)</a:t>
            </a: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                {</a:t>
            </a: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                    shot = true;</a:t>
            </a: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                }</a:t>
            </a: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                else</a:t>
            </a: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                {</a:t>
            </a: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                    shot = false;</a:t>
            </a: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                }</a:t>
            </a: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            }</a:t>
            </a: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        }</a:t>
            </a: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    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4D8672-4C55-6605-9EDA-89F90436EC2E}"/>
              </a:ext>
            </a:extLst>
          </p:cNvPr>
          <p:cNvSpPr txBox="1"/>
          <p:nvPr/>
        </p:nvSpPr>
        <p:spPr>
          <a:xfrm>
            <a:off x="792479" y="5219118"/>
            <a:ext cx="902719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</a:rPr>
              <a:t>공격범위 안에 유닛이 들어오면 일정 주기로 공격을 시작합니다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500" dirty="0">
                <a:solidFill>
                  <a:schemeClr val="bg1"/>
                </a:solidFill>
              </a:rPr>
              <a:t>처음 공격한 유닛이 죽기 전까지 해당 유닛만 공격을 하고 유닛이 죽으면 다음 유닛을 찾아 공격합니다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821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838200" y="2955794"/>
            <a:ext cx="10515600" cy="94641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전투 진행</a:t>
            </a:r>
          </a:p>
        </p:txBody>
      </p:sp>
    </p:spTree>
    <p:extLst>
      <p:ext uri="{BB962C8B-B14F-4D97-AF65-F5344CB8AC3E}">
        <p14:creationId xmlns:p14="http://schemas.microsoft.com/office/powerpoint/2010/main" val="3331349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BE228FEF-EB94-4170-8DBD-89CED53460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2706" y="447133"/>
            <a:ext cx="2832163" cy="71654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전투 진행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EBCF75B-69F4-C4BF-C66B-3E7B640D00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6" y="2002429"/>
            <a:ext cx="3318856" cy="195693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DDE875E-FC02-7FF0-FEF6-2D5B6EE870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481" y="3188728"/>
            <a:ext cx="3342483" cy="20076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FA702C-F0F9-D2FC-FD62-E29826C9D8B1}"/>
              </a:ext>
            </a:extLst>
          </p:cNvPr>
          <p:cNvSpPr txBox="1"/>
          <p:nvPr/>
        </p:nvSpPr>
        <p:spPr>
          <a:xfrm>
            <a:off x="6871062" y="920621"/>
            <a:ext cx="60960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dirty="0">
                <a:solidFill>
                  <a:srgbClr val="056705"/>
                </a:solidFill>
                <a:effectLst/>
              </a:rPr>
              <a:t>// </a:t>
            </a:r>
            <a:r>
              <a:rPr lang="en-US" altLang="ko-KR" sz="1000" b="0" dirty="0" err="1">
                <a:solidFill>
                  <a:srgbClr val="056705"/>
                </a:solidFill>
                <a:effectLst/>
              </a:rPr>
              <a:t>scAttack</a:t>
            </a:r>
            <a:r>
              <a:rPr lang="en-US" altLang="ko-KR" sz="1000" b="0" dirty="0">
                <a:solidFill>
                  <a:srgbClr val="056705"/>
                </a:solidFill>
                <a:effectLst/>
              </a:rPr>
              <a:t> </a:t>
            </a:r>
            <a:r>
              <a:rPr lang="ko-KR" altLang="en-US" sz="1000" b="0" dirty="0">
                <a:solidFill>
                  <a:srgbClr val="056705"/>
                </a:solidFill>
                <a:effectLst/>
              </a:rPr>
              <a:t>신에서만 </a:t>
            </a:r>
            <a:r>
              <a:rPr lang="ko-KR" altLang="en-US" sz="1000" b="0" dirty="0" err="1">
                <a:solidFill>
                  <a:srgbClr val="056705"/>
                </a:solidFill>
                <a:effectLst/>
              </a:rPr>
              <a:t>실행되게함</a:t>
            </a:r>
            <a:endParaRPr lang="ko-KR" altLang="en-US" sz="1000" b="0" dirty="0">
              <a:solidFill>
                <a:srgbClr val="056705"/>
              </a:solidFill>
              <a:effectLst/>
            </a:endParaRP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if (</a:t>
            </a:r>
            <a:r>
              <a:rPr lang="en-US" altLang="ko-KR" sz="1000" b="0" dirty="0" err="1">
                <a:solidFill>
                  <a:schemeClr val="bg1"/>
                </a:solidFill>
                <a:effectLst/>
              </a:rPr>
              <a:t>SceneManager.GetActiveScene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().name == "</a:t>
            </a:r>
            <a:r>
              <a:rPr lang="en-US" altLang="ko-KR" sz="1000" b="0" dirty="0" err="1">
                <a:solidFill>
                  <a:schemeClr val="bg1"/>
                </a:solidFill>
                <a:effectLst/>
              </a:rPr>
              <a:t>scAttack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")</a:t>
            </a: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{</a:t>
            </a:r>
          </a:p>
          <a:p>
            <a:r>
              <a:rPr lang="en-US" altLang="ko-KR" sz="1000" b="0" dirty="0">
                <a:solidFill>
                  <a:srgbClr val="056705"/>
                </a:solidFill>
                <a:effectLst/>
              </a:rPr>
              <a:t>  // </a:t>
            </a:r>
            <a:r>
              <a:rPr lang="ko-KR" altLang="en-US" sz="1000" b="0" dirty="0">
                <a:solidFill>
                  <a:srgbClr val="056705"/>
                </a:solidFill>
                <a:effectLst/>
              </a:rPr>
              <a:t>캐논 발사</a:t>
            </a:r>
          </a:p>
          <a:p>
            <a:r>
              <a:rPr lang="ko-KR" altLang="en-US" sz="1000" b="0" dirty="0">
                <a:solidFill>
                  <a:schemeClr val="bg1"/>
                </a:solidFill>
                <a:effectLst/>
              </a:rPr>
              <a:t>  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if (shot)</a:t>
            </a: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  {</a:t>
            </a: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    if (</a:t>
            </a:r>
            <a:r>
              <a:rPr lang="en-US" altLang="ko-KR" sz="1000" b="0" dirty="0" err="1">
                <a:solidFill>
                  <a:schemeClr val="bg1"/>
                </a:solidFill>
                <a:effectLst/>
              </a:rPr>
              <a:t>Time.time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 &gt; </a:t>
            </a:r>
            <a:r>
              <a:rPr lang="en-US" altLang="ko-KR" sz="1000" b="0" dirty="0" err="1">
                <a:solidFill>
                  <a:schemeClr val="bg1"/>
                </a:solidFill>
                <a:effectLst/>
              </a:rPr>
              <a:t>bulletSpeed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)</a:t>
            </a: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    {</a:t>
            </a: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      </a:t>
            </a:r>
            <a:r>
              <a:rPr lang="en-US" altLang="ko-KR" sz="1000" b="0" dirty="0" err="1">
                <a:solidFill>
                  <a:schemeClr val="bg1"/>
                </a:solidFill>
                <a:effectLst/>
              </a:rPr>
              <a:t>CShot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();</a:t>
            </a: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      </a:t>
            </a:r>
            <a:r>
              <a:rPr lang="en-US" altLang="ko-KR" sz="1000" b="0" dirty="0" err="1">
                <a:solidFill>
                  <a:schemeClr val="bg1"/>
                </a:solidFill>
                <a:effectLst/>
              </a:rPr>
              <a:t>bulletSpeed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 = </a:t>
            </a:r>
            <a:r>
              <a:rPr lang="en-US" altLang="ko-KR" sz="1000" b="0" dirty="0" err="1">
                <a:solidFill>
                  <a:schemeClr val="bg1"/>
                </a:solidFill>
                <a:effectLst/>
              </a:rPr>
              <a:t>Time.time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 + 1.5f;</a:t>
            </a: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    }</a:t>
            </a:r>
          </a:p>
          <a:p>
            <a:br>
              <a:rPr lang="en-US" altLang="ko-KR" sz="1000" b="0" dirty="0">
                <a:solidFill>
                  <a:schemeClr val="bg1"/>
                </a:solidFill>
                <a:effectLst/>
              </a:rPr>
            </a:br>
            <a:r>
              <a:rPr lang="en-US" altLang="ko-KR" sz="1000" b="0" dirty="0">
                <a:solidFill>
                  <a:schemeClr val="bg1"/>
                </a:solidFill>
                <a:effectLst/>
              </a:rPr>
              <a:t>   }</a:t>
            </a:r>
          </a:p>
          <a:p>
            <a:br>
              <a:rPr lang="en-US" altLang="ko-KR" sz="1000" b="0" dirty="0">
                <a:solidFill>
                  <a:schemeClr val="bg1"/>
                </a:solidFill>
                <a:effectLst/>
              </a:rPr>
            </a:br>
            <a:r>
              <a:rPr lang="en-US" altLang="ko-KR" sz="1000" b="0" dirty="0">
                <a:solidFill>
                  <a:srgbClr val="056705"/>
                </a:solidFill>
                <a:effectLst/>
              </a:rPr>
              <a:t>    // </a:t>
            </a:r>
            <a:r>
              <a:rPr lang="ko-KR" altLang="en-US" sz="1000" b="0" dirty="0">
                <a:solidFill>
                  <a:srgbClr val="056705"/>
                </a:solidFill>
                <a:effectLst/>
              </a:rPr>
              <a:t>캐논 발사 </a:t>
            </a:r>
            <a:r>
              <a:rPr lang="ko-KR" altLang="en-US" sz="1000" b="0" dirty="0" err="1">
                <a:solidFill>
                  <a:srgbClr val="056705"/>
                </a:solidFill>
                <a:effectLst/>
              </a:rPr>
              <a:t>안할</a:t>
            </a:r>
            <a:r>
              <a:rPr lang="ko-KR" altLang="en-US" sz="1000" b="0" dirty="0">
                <a:solidFill>
                  <a:srgbClr val="056705"/>
                </a:solidFill>
                <a:effectLst/>
              </a:rPr>
              <a:t> 시 타겟 추적</a:t>
            </a:r>
          </a:p>
          <a:p>
            <a:r>
              <a:rPr lang="ko-KR" altLang="en-US" sz="1000" b="0" dirty="0">
                <a:solidFill>
                  <a:schemeClr val="bg1"/>
                </a:solidFill>
                <a:effectLst/>
              </a:rPr>
              <a:t>    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if (!shot)</a:t>
            </a: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    {</a:t>
            </a: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      </a:t>
            </a:r>
            <a:r>
              <a:rPr lang="en-US" altLang="ko-KR" sz="1000" b="0" dirty="0" err="1">
                <a:solidFill>
                  <a:schemeClr val="bg1"/>
                </a:solidFill>
                <a:effectLst/>
              </a:rPr>
              <a:t>TargetSet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();</a:t>
            </a: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    }</a:t>
            </a:r>
          </a:p>
          <a:p>
            <a:br>
              <a:rPr lang="en-US" altLang="ko-KR" sz="1000" b="0" dirty="0">
                <a:solidFill>
                  <a:schemeClr val="bg1"/>
                </a:solidFill>
                <a:effectLst/>
              </a:rPr>
            </a:br>
            <a:r>
              <a:rPr lang="en-US" altLang="ko-KR" sz="1000" b="0" dirty="0">
                <a:solidFill>
                  <a:srgbClr val="056705"/>
                </a:solidFill>
                <a:effectLst/>
              </a:rPr>
              <a:t>    // </a:t>
            </a:r>
            <a:r>
              <a:rPr lang="ko-KR" altLang="en-US" sz="1000" b="0" dirty="0">
                <a:solidFill>
                  <a:srgbClr val="056705"/>
                </a:solidFill>
                <a:effectLst/>
              </a:rPr>
              <a:t>캐논 의 피가 </a:t>
            </a:r>
            <a:r>
              <a:rPr lang="en-US" altLang="ko-KR" sz="1000" b="0" dirty="0">
                <a:solidFill>
                  <a:srgbClr val="056705"/>
                </a:solidFill>
                <a:effectLst/>
              </a:rPr>
              <a:t>0 </a:t>
            </a:r>
            <a:r>
              <a:rPr lang="ko-KR" altLang="en-US" sz="1000" b="0" dirty="0" err="1">
                <a:solidFill>
                  <a:srgbClr val="056705"/>
                </a:solidFill>
                <a:effectLst/>
              </a:rPr>
              <a:t>이되면</a:t>
            </a:r>
            <a:r>
              <a:rPr lang="ko-KR" altLang="en-US" sz="1000" b="0" dirty="0">
                <a:solidFill>
                  <a:srgbClr val="056705"/>
                </a:solidFill>
                <a:effectLst/>
              </a:rPr>
              <a:t> 사라진다</a:t>
            </a:r>
            <a:r>
              <a:rPr lang="en-US" altLang="ko-KR" sz="1000" b="0" dirty="0">
                <a:solidFill>
                  <a:srgbClr val="056705"/>
                </a:solidFill>
                <a:effectLst/>
              </a:rPr>
              <a:t>.</a:t>
            </a:r>
            <a:endParaRPr lang="ko-KR" altLang="en-US" sz="1000" b="0" dirty="0">
              <a:solidFill>
                <a:srgbClr val="056705"/>
              </a:solidFill>
              <a:effectLst/>
            </a:endParaRPr>
          </a:p>
          <a:p>
            <a:r>
              <a:rPr lang="ko-KR" altLang="en-US" sz="1000" b="0" dirty="0">
                <a:solidFill>
                  <a:schemeClr val="bg1"/>
                </a:solidFill>
                <a:effectLst/>
              </a:rPr>
              <a:t>    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if (</a:t>
            </a:r>
            <a:r>
              <a:rPr lang="en-US" altLang="ko-KR" sz="1000" b="0" dirty="0" err="1">
                <a:solidFill>
                  <a:schemeClr val="bg1"/>
                </a:solidFill>
                <a:effectLst/>
              </a:rPr>
              <a:t>cannon.bHp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 &lt;= 0)</a:t>
            </a: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    {</a:t>
            </a: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      </a:t>
            </a:r>
            <a:r>
              <a:rPr lang="en-US" altLang="ko-KR" sz="1000" b="0" dirty="0" err="1">
                <a:solidFill>
                  <a:schemeClr val="bg1"/>
                </a:solidFill>
                <a:effectLst/>
              </a:rPr>
              <a:t>StartDie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();</a:t>
            </a: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    }</a:t>
            </a:r>
          </a:p>
          <a:p>
            <a:br>
              <a:rPr lang="en-US" altLang="ko-KR" sz="1000" b="0" dirty="0">
                <a:solidFill>
                  <a:schemeClr val="bg1"/>
                </a:solidFill>
                <a:effectLst/>
              </a:rPr>
            </a:br>
            <a:r>
              <a:rPr lang="en-US" altLang="ko-KR" sz="1000" b="0" dirty="0">
                <a:solidFill>
                  <a:srgbClr val="056705"/>
                </a:solidFill>
                <a:effectLst/>
              </a:rPr>
              <a:t>    // </a:t>
            </a:r>
            <a:r>
              <a:rPr lang="ko-KR" altLang="en-US" sz="1000" b="0" dirty="0">
                <a:solidFill>
                  <a:srgbClr val="056705"/>
                </a:solidFill>
                <a:effectLst/>
              </a:rPr>
              <a:t>적이 존재하지 않으면 </a:t>
            </a:r>
            <a:r>
              <a:rPr lang="ko-KR" altLang="en-US" sz="1000" b="0" dirty="0" err="1">
                <a:solidFill>
                  <a:srgbClr val="056705"/>
                </a:solidFill>
                <a:effectLst/>
              </a:rPr>
              <a:t>발시</a:t>
            </a:r>
            <a:r>
              <a:rPr lang="ko-KR" altLang="en-US" sz="1000" b="0" dirty="0">
                <a:solidFill>
                  <a:srgbClr val="056705"/>
                </a:solidFill>
                <a:effectLst/>
              </a:rPr>
              <a:t> 하지도 않고 포신을 돌리지도 않는다</a:t>
            </a:r>
            <a:r>
              <a:rPr lang="en-US" altLang="ko-KR" sz="1000" b="0" dirty="0">
                <a:solidFill>
                  <a:srgbClr val="056705"/>
                </a:solidFill>
                <a:effectLst/>
              </a:rPr>
              <a:t>.</a:t>
            </a:r>
            <a:endParaRPr lang="ko-KR" altLang="en-US" sz="1000" b="0" dirty="0">
              <a:solidFill>
                <a:srgbClr val="056705"/>
              </a:solidFill>
              <a:effectLst/>
            </a:endParaRPr>
          </a:p>
          <a:p>
            <a:r>
              <a:rPr lang="ko-KR" altLang="en-US" sz="1000" b="0" dirty="0">
                <a:solidFill>
                  <a:schemeClr val="bg1"/>
                </a:solidFill>
                <a:effectLst/>
              </a:rPr>
              <a:t>    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if (</a:t>
            </a:r>
            <a:r>
              <a:rPr lang="en-US" altLang="ko-KR" sz="1000" b="0" dirty="0" err="1">
                <a:solidFill>
                  <a:schemeClr val="bg1"/>
                </a:solidFill>
                <a:effectLst/>
              </a:rPr>
              <a:t>EnemyTarget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 == null)</a:t>
            </a: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    {</a:t>
            </a: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      </a:t>
            </a:r>
            <a:r>
              <a:rPr lang="en-US" altLang="ko-KR" sz="1000" b="0" dirty="0" err="1">
                <a:solidFill>
                  <a:schemeClr val="bg1"/>
                </a:solidFill>
                <a:effectLst/>
              </a:rPr>
              <a:t>BoolSet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();</a:t>
            </a: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    }</a:t>
            </a: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   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3068F6-72BE-1ACB-16CC-7A1265C9193E}"/>
              </a:ext>
            </a:extLst>
          </p:cNvPr>
          <p:cNvSpPr txBox="1"/>
          <p:nvPr/>
        </p:nvSpPr>
        <p:spPr>
          <a:xfrm>
            <a:off x="792479" y="5773116"/>
            <a:ext cx="10607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해당 코드 깃 주소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en-US" altLang="ko-KR" dirty="0">
                <a:solidFill>
                  <a:schemeClr val="bg1"/>
                </a:solidFill>
                <a:hlinkClick r:id="rId5"/>
              </a:rPr>
              <a:t>https://github.com/limtline/StdSource/blob/Unity/Unity/Cannon.cs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F21786-66F6-DE37-4BFC-598F9F5A7096}"/>
              </a:ext>
            </a:extLst>
          </p:cNvPr>
          <p:cNvSpPr txBox="1"/>
          <p:nvPr/>
        </p:nvSpPr>
        <p:spPr>
          <a:xfrm>
            <a:off x="792479" y="6017628"/>
            <a:ext cx="10607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해당 코드 깃 주소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en-US" altLang="ko-KR" dirty="0">
                <a:solidFill>
                  <a:schemeClr val="bg1"/>
                </a:solidFill>
                <a:hlinkClick r:id="rId6"/>
              </a:rPr>
              <a:t>https://github.com/limtline/StdSource/blob/Unity/Unity/Archer.cs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17F842-4292-B778-821D-6463A17A7EF5}"/>
              </a:ext>
            </a:extLst>
          </p:cNvPr>
          <p:cNvSpPr txBox="1"/>
          <p:nvPr/>
        </p:nvSpPr>
        <p:spPr>
          <a:xfrm>
            <a:off x="792479" y="5219118"/>
            <a:ext cx="88587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</a:rPr>
              <a:t>공격하는 쪽은 유닛을 배치시켜 건물을 전부 부숴야 합니다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500" dirty="0">
                <a:solidFill>
                  <a:schemeClr val="bg1"/>
                </a:solidFill>
              </a:rPr>
              <a:t>방어하는 쪽은 공격자의 유닛을 방어해야 합니다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093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838200" y="2955794"/>
            <a:ext cx="10515600" cy="946413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종료</a:t>
            </a:r>
          </a:p>
        </p:txBody>
      </p:sp>
    </p:spTree>
    <p:extLst>
      <p:ext uri="{BB962C8B-B14F-4D97-AF65-F5344CB8AC3E}">
        <p14:creationId xmlns:p14="http://schemas.microsoft.com/office/powerpoint/2010/main" val="3105998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9">
            <a:extLst>
              <a:ext uri="{FF2B5EF4-FFF2-40B4-BE49-F238E27FC236}">
                <a16:creationId xmlns:a16="http://schemas.microsoft.com/office/drawing/2014/main" id="{ED7F30AA-69DF-4D44-927A-BE7A0F53B2E3}"/>
              </a:ext>
            </a:extLst>
          </p:cNvPr>
          <p:cNvSpPr txBox="1">
            <a:spLocks/>
          </p:cNvSpPr>
          <p:nvPr/>
        </p:nvSpPr>
        <p:spPr>
          <a:xfrm>
            <a:off x="137539" y="489078"/>
            <a:ext cx="2974777" cy="71654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4400" u="none" kern="1200" dirty="0">
                <a:solidFill>
                  <a:schemeClr val="bg2"/>
                </a:solidFill>
                <a:latin typeface="+mj-lt"/>
                <a:ea typeface="한컴 윤고딕 230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+mj-lt"/>
                <a:ea typeface="한컴 윤고딕 230" panose="02020603020101020101" pitchFamily="18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+mj-lt"/>
                <a:ea typeface="한컴 윤고딕 230" panose="02020603020101020101" pitchFamily="18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j-lt"/>
                <a:ea typeface="한컴 윤고딕 230" panose="02020603020101020101" pitchFamily="18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j-lt"/>
                <a:ea typeface="한컴 윤고딕 230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전투종료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F169301-F87B-EF5D-EA5C-939254F22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6" y="2002430"/>
            <a:ext cx="3342481" cy="1956938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6A7E1A4-3910-EC47-057B-A1C9C0B43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375" y="3188728"/>
            <a:ext cx="3380589" cy="20076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708F36-0926-B836-78DA-08EA12ECECF1}"/>
              </a:ext>
            </a:extLst>
          </p:cNvPr>
          <p:cNvSpPr txBox="1"/>
          <p:nvPr/>
        </p:nvSpPr>
        <p:spPr>
          <a:xfrm>
            <a:off x="792479" y="5791200"/>
            <a:ext cx="10607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해당 코드 깃 주소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en-US" altLang="ko-KR" dirty="0">
                <a:solidFill>
                  <a:schemeClr val="bg1"/>
                </a:solidFill>
                <a:hlinkClick r:id="rId4"/>
              </a:rPr>
              <a:t>https://github.com/limtline/StdSource/blob/Unity/Unity/BattleEndText.cs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63A37-CEA5-56FF-1CF4-F89A60735E05}"/>
              </a:ext>
            </a:extLst>
          </p:cNvPr>
          <p:cNvSpPr txBox="1"/>
          <p:nvPr/>
        </p:nvSpPr>
        <p:spPr>
          <a:xfrm>
            <a:off x="6788331" y="2228671"/>
            <a:ext cx="5107747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    void </a:t>
            </a:r>
            <a:r>
              <a:rPr lang="en-US" altLang="ko-KR" sz="1000" b="0" dirty="0" err="1">
                <a:solidFill>
                  <a:schemeClr val="bg1"/>
                </a:solidFill>
                <a:effectLst/>
              </a:rPr>
              <a:t>ShowText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()</a:t>
            </a: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    {</a:t>
            </a: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        if (!</a:t>
            </a:r>
            <a:r>
              <a:rPr lang="en-US" altLang="ko-KR" sz="1000" b="0" dirty="0" err="1">
                <a:solidFill>
                  <a:schemeClr val="bg1"/>
                </a:solidFill>
                <a:effectLst/>
              </a:rPr>
              <a:t>GameObject.FindGameObjectWithTag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("BUILDING"))</a:t>
            </a: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            </a:t>
            </a:r>
            <a:r>
              <a:rPr lang="en-US" altLang="ko-KR" sz="1000" b="0" dirty="0" err="1">
                <a:solidFill>
                  <a:schemeClr val="bg1"/>
                </a:solidFill>
                <a:effectLst/>
              </a:rPr>
              <a:t>success.SetActive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(true);</a:t>
            </a:r>
          </a:p>
          <a:p>
            <a:br>
              <a:rPr lang="en-US" altLang="ko-KR" sz="1000" b="0" dirty="0">
                <a:solidFill>
                  <a:schemeClr val="bg1"/>
                </a:solidFill>
                <a:effectLst/>
              </a:rPr>
            </a:br>
            <a:r>
              <a:rPr lang="en-US" altLang="ko-KR" sz="1000" b="0" dirty="0">
                <a:solidFill>
                  <a:schemeClr val="bg1"/>
                </a:solidFill>
                <a:effectLst/>
              </a:rPr>
              <a:t>        if (!</a:t>
            </a:r>
            <a:r>
              <a:rPr lang="en-US" altLang="ko-KR" sz="1000" b="0" dirty="0" err="1">
                <a:solidFill>
                  <a:schemeClr val="bg1"/>
                </a:solidFill>
                <a:effectLst/>
              </a:rPr>
              <a:t>GameObject.FindGameObjectWithTag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("ATTACKUNIT")</a:t>
            </a: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            &amp;&amp; </a:t>
            </a:r>
            <a:r>
              <a:rPr lang="en-US" altLang="ko-KR" sz="1000" b="0" dirty="0" err="1">
                <a:solidFill>
                  <a:schemeClr val="bg1"/>
                </a:solidFill>
                <a:effectLst/>
              </a:rPr>
              <a:t>army.units.Find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(u =&gt; </a:t>
            </a:r>
            <a:r>
              <a:rPr lang="en-US" altLang="ko-KR" sz="1000" b="0" dirty="0" err="1">
                <a:solidFill>
                  <a:schemeClr val="bg1"/>
                </a:solidFill>
                <a:effectLst/>
              </a:rPr>
              <a:t>u.name.Contains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("soldier")).num == 0 </a:t>
            </a: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            &amp;&amp; </a:t>
            </a:r>
            <a:r>
              <a:rPr lang="en-US" altLang="ko-KR" sz="1000" b="0" dirty="0" err="1">
                <a:solidFill>
                  <a:schemeClr val="bg1"/>
                </a:solidFill>
                <a:effectLst/>
              </a:rPr>
              <a:t>army.units.Find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(u =&gt; </a:t>
            </a:r>
            <a:r>
              <a:rPr lang="en-US" altLang="ko-KR" sz="1000" b="0" dirty="0" err="1">
                <a:solidFill>
                  <a:schemeClr val="bg1"/>
                </a:solidFill>
                <a:effectLst/>
              </a:rPr>
              <a:t>u.name.Contains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("archer")).num == 0</a:t>
            </a: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            &amp;&amp; </a:t>
            </a:r>
            <a:r>
              <a:rPr lang="en-US" altLang="ko-KR" sz="1000" b="0" dirty="0" err="1">
                <a:solidFill>
                  <a:schemeClr val="bg1"/>
                </a:solidFill>
                <a:effectLst/>
              </a:rPr>
              <a:t>army.units.Find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(u =&gt; </a:t>
            </a:r>
            <a:r>
              <a:rPr lang="en-US" altLang="ko-KR" sz="1000" b="0" dirty="0" err="1">
                <a:solidFill>
                  <a:schemeClr val="bg1"/>
                </a:solidFill>
                <a:effectLst/>
              </a:rPr>
              <a:t>u.name.Contains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("knight")).num == 0 </a:t>
            </a: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            &amp;&amp; </a:t>
            </a:r>
            <a:r>
              <a:rPr lang="en-US" altLang="ko-KR" sz="1000" b="0" dirty="0" err="1">
                <a:solidFill>
                  <a:schemeClr val="bg1"/>
                </a:solidFill>
                <a:effectLst/>
              </a:rPr>
              <a:t>army.units.Find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(u =&gt; </a:t>
            </a:r>
            <a:r>
              <a:rPr lang="en-US" altLang="ko-KR" sz="1000" b="0" dirty="0" err="1">
                <a:solidFill>
                  <a:schemeClr val="bg1"/>
                </a:solidFill>
                <a:effectLst/>
              </a:rPr>
              <a:t>u.name.Contains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("</a:t>
            </a:r>
            <a:r>
              <a:rPr lang="en-US" altLang="ko-KR" sz="1000" b="0" dirty="0" err="1">
                <a:solidFill>
                  <a:schemeClr val="bg1"/>
                </a:solidFill>
                <a:effectLst/>
              </a:rPr>
              <a:t>horsearcher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")).num == 0</a:t>
            </a: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            &amp;&amp; </a:t>
            </a:r>
            <a:r>
              <a:rPr lang="en-US" altLang="ko-KR" sz="1000" b="0" dirty="0" err="1">
                <a:solidFill>
                  <a:schemeClr val="bg1"/>
                </a:solidFill>
                <a:effectLst/>
              </a:rPr>
              <a:t>army.units.Find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(u =&gt; </a:t>
            </a:r>
            <a:r>
              <a:rPr lang="en-US" altLang="ko-KR" sz="1000" b="0" dirty="0" err="1">
                <a:solidFill>
                  <a:schemeClr val="bg1"/>
                </a:solidFill>
                <a:effectLst/>
              </a:rPr>
              <a:t>u.name.Contains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("cleric")).num == 0 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          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&amp;&amp; </a:t>
            </a:r>
            <a:r>
              <a:rPr lang="en-US" altLang="ko-KR" sz="1000" b="0" dirty="0" err="1">
                <a:solidFill>
                  <a:schemeClr val="bg1"/>
                </a:solidFill>
                <a:effectLst/>
              </a:rPr>
              <a:t>army.units.Find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(u =&gt; </a:t>
            </a:r>
            <a:r>
              <a:rPr lang="en-US" altLang="ko-KR" sz="1000" b="0" dirty="0" err="1">
                <a:solidFill>
                  <a:schemeClr val="bg1"/>
                </a:solidFill>
                <a:effectLst/>
              </a:rPr>
              <a:t>u.name.Contains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("wizard")).num == 0</a:t>
            </a: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            &amp;&amp; </a:t>
            </a:r>
            <a:r>
              <a:rPr lang="en-US" altLang="ko-KR" sz="1000" b="0" dirty="0" err="1">
                <a:solidFill>
                  <a:schemeClr val="bg1"/>
                </a:solidFill>
                <a:effectLst/>
              </a:rPr>
              <a:t>army.units.Find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(u =&gt; </a:t>
            </a:r>
            <a:r>
              <a:rPr lang="en-US" altLang="ko-KR" sz="1000" b="0" dirty="0" err="1">
                <a:solidFill>
                  <a:schemeClr val="bg1"/>
                </a:solidFill>
                <a:effectLst/>
              </a:rPr>
              <a:t>u.name.Contains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("catapult")).num == 0)</a:t>
            </a: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            </a:t>
            </a:r>
            <a:r>
              <a:rPr lang="en-US" altLang="ko-KR" sz="1000" b="0" dirty="0" err="1">
                <a:solidFill>
                  <a:schemeClr val="bg1"/>
                </a:solidFill>
                <a:effectLst/>
              </a:rPr>
              <a:t>fail.SetActive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(true);</a:t>
            </a: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    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1AD6F7-E296-EC74-A18C-CED41C38E4DF}"/>
              </a:ext>
            </a:extLst>
          </p:cNvPr>
          <p:cNvSpPr txBox="1"/>
          <p:nvPr/>
        </p:nvSpPr>
        <p:spPr>
          <a:xfrm>
            <a:off x="792479" y="5237202"/>
            <a:ext cx="88587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</a:rPr>
              <a:t>유닛이 건물을 전부 부수면 </a:t>
            </a:r>
            <a:r>
              <a:rPr lang="en-US" altLang="ko-KR" sz="1500" dirty="0">
                <a:solidFill>
                  <a:schemeClr val="bg1"/>
                </a:solidFill>
              </a:rPr>
              <a:t>“</a:t>
            </a:r>
            <a:r>
              <a:rPr lang="ko-KR" altLang="en-US" sz="1500" dirty="0">
                <a:solidFill>
                  <a:schemeClr val="bg1"/>
                </a:solidFill>
              </a:rPr>
              <a:t>공격 성공</a:t>
            </a:r>
            <a:r>
              <a:rPr lang="en-US" altLang="ko-KR" sz="1500" dirty="0">
                <a:solidFill>
                  <a:schemeClr val="bg1"/>
                </a:solidFill>
              </a:rPr>
              <a:t>”</a:t>
            </a:r>
            <a:r>
              <a:rPr lang="ko-KR" altLang="en-US" sz="1500" dirty="0">
                <a:solidFill>
                  <a:schemeClr val="bg1"/>
                </a:solidFill>
              </a:rPr>
              <a:t> 이라는 멘트가 나옵니다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500" dirty="0">
                <a:solidFill>
                  <a:schemeClr val="bg1"/>
                </a:solidFill>
              </a:rPr>
              <a:t>유닛이 전부 죽고 가지고 있는 유닛도 없으면 </a:t>
            </a:r>
            <a:r>
              <a:rPr lang="en-US" altLang="ko-KR" sz="1500" dirty="0">
                <a:solidFill>
                  <a:schemeClr val="bg1"/>
                </a:solidFill>
              </a:rPr>
              <a:t>“</a:t>
            </a:r>
            <a:r>
              <a:rPr lang="ko-KR" altLang="en-US" sz="1500" dirty="0">
                <a:solidFill>
                  <a:schemeClr val="bg1"/>
                </a:solidFill>
              </a:rPr>
              <a:t>공격 실패</a:t>
            </a:r>
            <a:r>
              <a:rPr lang="en-US" altLang="ko-KR" sz="1500" dirty="0">
                <a:solidFill>
                  <a:schemeClr val="bg1"/>
                </a:solidFill>
              </a:rPr>
              <a:t>” </a:t>
            </a:r>
            <a:r>
              <a:rPr lang="ko-KR" altLang="en-US" sz="1500" dirty="0">
                <a:solidFill>
                  <a:schemeClr val="bg1"/>
                </a:solidFill>
              </a:rPr>
              <a:t>라는 멘트가 나옵니다</a:t>
            </a:r>
          </a:p>
        </p:txBody>
      </p:sp>
    </p:spTree>
    <p:extLst>
      <p:ext uri="{BB962C8B-B14F-4D97-AF65-F5344CB8AC3E}">
        <p14:creationId xmlns:p14="http://schemas.microsoft.com/office/powerpoint/2010/main" val="344366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텍스트 개체 틀 9">
            <a:extLst>
              <a:ext uri="{FF2B5EF4-FFF2-40B4-BE49-F238E27FC236}">
                <a16:creationId xmlns:a16="http://schemas.microsoft.com/office/drawing/2014/main" id="{ED7F30AA-69DF-4D44-927A-BE7A0F53B2E3}"/>
              </a:ext>
            </a:extLst>
          </p:cNvPr>
          <p:cNvSpPr txBox="1">
            <a:spLocks/>
          </p:cNvSpPr>
          <p:nvPr/>
        </p:nvSpPr>
        <p:spPr>
          <a:xfrm>
            <a:off x="137539" y="489078"/>
            <a:ext cx="2974777" cy="71654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4400" u="none" kern="1200" dirty="0">
                <a:solidFill>
                  <a:schemeClr val="bg2"/>
                </a:solidFill>
                <a:latin typeface="+mj-lt"/>
                <a:ea typeface="한컴 윤고딕 230" panose="02020603020101020101" pitchFamily="18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bg2"/>
                </a:solidFill>
                <a:latin typeface="+mj-lt"/>
                <a:ea typeface="한컴 윤고딕 230" panose="02020603020101020101" pitchFamily="18" charset="-127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2"/>
                </a:solidFill>
                <a:latin typeface="+mj-lt"/>
                <a:ea typeface="한컴 윤고딕 230" panose="02020603020101020101" pitchFamily="18" charset="-127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j-lt"/>
                <a:ea typeface="한컴 윤고딕 230" panose="02020603020101020101" pitchFamily="18" charset="-127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2"/>
                </a:solidFill>
                <a:latin typeface="+mj-lt"/>
                <a:ea typeface="한컴 윤고딕 230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latin typeface="세방고딕 Regular" panose="00000500000000000000" pitchFamily="2" charset="-127"/>
                <a:ea typeface="세방고딕 Regular" panose="00000500000000000000" pitchFamily="2" charset="-127"/>
              </a:rPr>
              <a:t>전투종료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7CFD7D-384D-0B7D-211B-FAEDCC0686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07" y="1840024"/>
            <a:ext cx="5286834" cy="31779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E34C95-4DD1-1F00-90B9-1E000152398E}"/>
              </a:ext>
            </a:extLst>
          </p:cNvPr>
          <p:cNvSpPr txBox="1"/>
          <p:nvPr/>
        </p:nvSpPr>
        <p:spPr>
          <a:xfrm>
            <a:off x="792479" y="5791200"/>
            <a:ext cx="10607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해당 코드 깃 주소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en-US" altLang="ko-KR" dirty="0">
                <a:solidFill>
                  <a:schemeClr val="bg1"/>
                </a:solidFill>
                <a:hlinkClick r:id="rId3"/>
              </a:rPr>
              <a:t>https://github.com/limtline/StdSource/blob/Unity/Unity/csExitBattle.cs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BCAD67-CBC0-2838-B6D7-F645C9BBAD02}"/>
              </a:ext>
            </a:extLst>
          </p:cNvPr>
          <p:cNvSpPr txBox="1"/>
          <p:nvPr/>
        </p:nvSpPr>
        <p:spPr>
          <a:xfrm>
            <a:off x="5867841" y="2921165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    public void </a:t>
            </a:r>
            <a:r>
              <a:rPr lang="en-US" altLang="ko-KR" sz="1000" b="0" dirty="0" err="1">
                <a:solidFill>
                  <a:schemeClr val="bg1"/>
                </a:solidFill>
                <a:effectLst/>
              </a:rPr>
              <a:t>ExitBattle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()</a:t>
            </a: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    {</a:t>
            </a: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        Destroy(</a:t>
            </a:r>
            <a:r>
              <a:rPr lang="en-US" altLang="ko-KR" sz="1000" b="0" dirty="0" err="1">
                <a:solidFill>
                  <a:schemeClr val="bg1"/>
                </a:solidFill>
                <a:effectLst/>
              </a:rPr>
              <a:t>GameObject.FindObjectOfType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&lt;</a:t>
            </a:r>
            <a:r>
              <a:rPr lang="en-US" altLang="ko-KR" sz="1000" b="0" dirty="0" err="1">
                <a:solidFill>
                  <a:schemeClr val="bg1"/>
                </a:solidFill>
                <a:effectLst/>
              </a:rPr>
              <a:t>BattleManager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&gt;().</a:t>
            </a:r>
            <a:r>
              <a:rPr lang="en-US" altLang="ko-KR" sz="1000" b="0" dirty="0" err="1">
                <a:solidFill>
                  <a:schemeClr val="bg1"/>
                </a:solidFill>
                <a:effectLst/>
              </a:rPr>
              <a:t>gameObject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);</a:t>
            </a: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        </a:t>
            </a:r>
            <a:r>
              <a:rPr lang="en-US" altLang="ko-KR" sz="1000" b="0" dirty="0" err="1">
                <a:solidFill>
                  <a:schemeClr val="bg1"/>
                </a:solidFill>
                <a:effectLst/>
              </a:rPr>
              <a:t>GameObject.FindObjectOfType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&lt;</a:t>
            </a:r>
            <a:r>
              <a:rPr lang="en-US" altLang="ko-KR" sz="1000" b="0" dirty="0" err="1">
                <a:solidFill>
                  <a:schemeClr val="bg1"/>
                </a:solidFill>
                <a:effectLst/>
              </a:rPr>
              <a:t>csPlayerInfo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&gt;().</a:t>
            </a:r>
            <a:r>
              <a:rPr lang="en-US" altLang="ko-KR" sz="1000" b="0" dirty="0" err="1">
                <a:solidFill>
                  <a:schemeClr val="bg1"/>
                </a:solidFill>
                <a:effectLst/>
              </a:rPr>
              <a:t>townLoaded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 = false;</a:t>
            </a: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        </a:t>
            </a:r>
            <a:r>
              <a:rPr lang="en-US" altLang="ko-KR" sz="1000" b="0" dirty="0" err="1">
                <a:solidFill>
                  <a:schemeClr val="bg1"/>
                </a:solidFill>
                <a:effectLst/>
              </a:rPr>
              <a:t>SceneManager.LoadScene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("</a:t>
            </a:r>
            <a:r>
              <a:rPr lang="en-US" altLang="ko-KR" sz="1000" b="0" dirty="0" err="1">
                <a:solidFill>
                  <a:schemeClr val="bg1"/>
                </a:solidFill>
                <a:effectLst/>
              </a:rPr>
              <a:t>scPlay</a:t>
            </a:r>
            <a:r>
              <a:rPr lang="en-US" altLang="ko-KR" sz="1000" b="0" dirty="0">
                <a:solidFill>
                  <a:schemeClr val="bg1"/>
                </a:solidFill>
                <a:effectLst/>
              </a:rPr>
              <a:t>");</a:t>
            </a:r>
          </a:p>
          <a:p>
            <a:r>
              <a:rPr lang="en-US" altLang="ko-KR" sz="1000" b="0" dirty="0">
                <a:solidFill>
                  <a:schemeClr val="bg1"/>
                </a:solidFill>
                <a:effectLst/>
              </a:rPr>
              <a:t>    }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F17358-B891-EFB1-FC03-4678B0F68BB1}"/>
              </a:ext>
            </a:extLst>
          </p:cNvPr>
          <p:cNvSpPr txBox="1"/>
          <p:nvPr/>
        </p:nvSpPr>
        <p:spPr>
          <a:xfrm>
            <a:off x="792479" y="5508209"/>
            <a:ext cx="88587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</a:rPr>
              <a:t>전투 중 언제든 나가기 버튼을 누르면 자신의 마을로 나갈 수 있습니다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962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 txBox="1">
            <a:spLocks/>
          </p:cNvSpPr>
          <p:nvPr/>
        </p:nvSpPr>
        <p:spPr>
          <a:xfrm>
            <a:off x="0" y="1184920"/>
            <a:ext cx="12192000" cy="55587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lnSpc>
                <a:spcPct val="150000"/>
              </a:lnSpc>
              <a:buFont typeface="+mj-lt"/>
              <a:buAutoNum type="alphaUcPeriod"/>
            </a:pPr>
            <a:r>
              <a:rPr lang="ko-KR" altLang="en-US" dirty="0">
                <a:solidFill>
                  <a:schemeClr val="bg1"/>
                </a:solidFill>
              </a:rPr>
              <a:t>스타 크래프트 리소스를 이용한 친숙한 게임 환경</a:t>
            </a:r>
            <a:endParaRPr lang="en-US" altLang="ko-KR" dirty="0">
              <a:solidFill>
                <a:schemeClr val="bg1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lphaUcPeriod"/>
            </a:pPr>
            <a:r>
              <a:rPr lang="ko-KR" altLang="en-US" dirty="0">
                <a:solidFill>
                  <a:schemeClr val="bg1"/>
                </a:solidFill>
              </a:rPr>
              <a:t>스타크래프트 </a:t>
            </a:r>
            <a:r>
              <a:rPr lang="ko-KR" altLang="en-US" dirty="0" err="1">
                <a:solidFill>
                  <a:schemeClr val="bg1"/>
                </a:solidFill>
              </a:rPr>
              <a:t>유즈맵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＂</a:t>
            </a:r>
            <a:r>
              <a:rPr lang="ko-KR" altLang="en-US" dirty="0" err="1">
                <a:solidFill>
                  <a:schemeClr val="bg1"/>
                </a:solidFill>
              </a:rPr>
              <a:t>성큰</a:t>
            </a:r>
            <a:r>
              <a:rPr lang="ko-KR" altLang="en-US" dirty="0">
                <a:solidFill>
                  <a:schemeClr val="bg1"/>
                </a:solidFill>
              </a:rPr>
              <a:t> 디펜스</a:t>
            </a:r>
            <a:r>
              <a:rPr lang="en-US" altLang="ko-KR" dirty="0">
                <a:solidFill>
                  <a:schemeClr val="bg1"/>
                </a:solidFill>
              </a:rPr>
              <a:t>＂</a:t>
            </a:r>
            <a:r>
              <a:rPr lang="ko-KR" altLang="en-US" dirty="0">
                <a:solidFill>
                  <a:schemeClr val="bg1"/>
                </a:solidFill>
              </a:rPr>
              <a:t>의 기능 구현</a:t>
            </a:r>
            <a:endParaRPr lang="en-US" altLang="ko-KR" dirty="0">
              <a:solidFill>
                <a:schemeClr val="bg1"/>
              </a:solidFill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lphaUcPeriod"/>
            </a:pPr>
            <a:r>
              <a:rPr lang="ko-KR" altLang="en-US" dirty="0" err="1">
                <a:solidFill>
                  <a:schemeClr val="bg1"/>
                </a:solidFill>
              </a:rPr>
              <a:t>성큰</a:t>
            </a:r>
            <a:r>
              <a:rPr lang="ko-KR" altLang="en-US" dirty="0">
                <a:solidFill>
                  <a:schemeClr val="bg1"/>
                </a:solidFill>
              </a:rPr>
              <a:t> 건설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스타크래프트의 건설 시스템</a:t>
            </a:r>
            <a:endParaRPr lang="en-US" altLang="ko-KR" dirty="0">
              <a:solidFill>
                <a:schemeClr val="bg1"/>
              </a:solidFill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lphaUcPeriod"/>
            </a:pPr>
            <a:r>
              <a:rPr lang="ko-KR" altLang="en-US" dirty="0" err="1">
                <a:solidFill>
                  <a:schemeClr val="bg1"/>
                </a:solidFill>
              </a:rPr>
              <a:t>성큰</a:t>
            </a:r>
            <a:r>
              <a:rPr lang="ko-KR" altLang="en-US" dirty="0">
                <a:solidFill>
                  <a:schemeClr val="bg1"/>
                </a:solidFill>
              </a:rPr>
              <a:t> 파괴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타워 디펜스의 파괴 시스템</a:t>
            </a:r>
            <a:endParaRPr lang="en-US" altLang="ko-KR" dirty="0">
              <a:solidFill>
                <a:schemeClr val="bg1"/>
              </a:solidFill>
            </a:endParaRPr>
          </a:p>
          <a:p>
            <a:pPr marL="971550" lvl="1" indent="-514350">
              <a:lnSpc>
                <a:spcPct val="150000"/>
              </a:lnSpc>
              <a:buFont typeface="+mj-lt"/>
              <a:buAutoNum type="alphaUcPeriod"/>
            </a:pPr>
            <a:r>
              <a:rPr lang="ko-KR" altLang="en-US" dirty="0">
                <a:solidFill>
                  <a:schemeClr val="bg1"/>
                </a:solidFill>
              </a:rPr>
              <a:t>미니언 웨이브 구현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타워 디펜스 게임의 웨이브 시스템</a:t>
            </a:r>
            <a:endParaRPr lang="en-US" altLang="ko-KR" dirty="0">
              <a:solidFill>
                <a:schemeClr val="bg1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lphaUcPeriod"/>
            </a:pPr>
            <a:r>
              <a:rPr lang="ko-KR" altLang="en-US" dirty="0">
                <a:solidFill>
                  <a:schemeClr val="bg1"/>
                </a:solidFill>
              </a:rPr>
              <a:t>영웅 유닛의 기능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이동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적 탐지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공격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스킬 사용</a:t>
            </a:r>
            <a:r>
              <a:rPr lang="en-US" altLang="ko-KR" dirty="0">
                <a:solidFill>
                  <a:schemeClr val="bg1"/>
                </a:solidFill>
              </a:rPr>
              <a:t>) </a:t>
            </a:r>
            <a:r>
              <a:rPr lang="ko-KR" altLang="en-US" dirty="0">
                <a:solidFill>
                  <a:schemeClr val="bg1"/>
                </a:solidFill>
              </a:rPr>
              <a:t>구현</a:t>
            </a:r>
            <a:endParaRPr lang="en-US" altLang="ko-KR" dirty="0">
              <a:solidFill>
                <a:schemeClr val="bg1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lphaUcPeriod"/>
            </a:pPr>
            <a:r>
              <a:rPr lang="ko-KR" altLang="en-US" dirty="0">
                <a:solidFill>
                  <a:schemeClr val="bg1"/>
                </a:solidFill>
              </a:rPr>
              <a:t>적 처치를 통한 자원 획득 및 운용 시스템</a:t>
            </a:r>
            <a:endParaRPr lang="en-US" altLang="ko-KR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0" y="0"/>
            <a:ext cx="12192000" cy="85621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+mj-cs"/>
              </a:defRPr>
            </a:lvl1pPr>
          </a:lstStyle>
          <a:p>
            <a:r>
              <a:rPr lang="ko-KR" altLang="en-US" dirty="0">
                <a:solidFill>
                  <a:schemeClr val="bg1"/>
                </a:solidFill>
              </a:rPr>
              <a:t>기획 내용</a:t>
            </a:r>
          </a:p>
        </p:txBody>
      </p:sp>
    </p:spTree>
    <p:extLst>
      <p:ext uri="{BB962C8B-B14F-4D97-AF65-F5344CB8AC3E}">
        <p14:creationId xmlns:p14="http://schemas.microsoft.com/office/powerpoint/2010/main" val="775779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1"/>
          <p:cNvSpPr txBox="1">
            <a:spLocks/>
          </p:cNvSpPr>
          <p:nvPr/>
        </p:nvSpPr>
        <p:spPr>
          <a:xfrm>
            <a:off x="0" y="1"/>
            <a:ext cx="12382500" cy="99908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적용 기술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68" y="1914526"/>
            <a:ext cx="1810788" cy="1810788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488" y="2095501"/>
            <a:ext cx="1290562" cy="1448838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9954" y="5142723"/>
            <a:ext cx="1104900" cy="11049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938288" y="147271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세방고딕" panose="00000500000000000000" charset="-127"/>
                <a:ea typeface="세방고딕" panose="00000500000000000000" charset="-127"/>
              </a:rPr>
              <a:t>LANGUAGE</a:t>
            </a:r>
            <a:endParaRPr lang="ko-KR" altLang="en-US" dirty="0">
              <a:solidFill>
                <a:schemeClr val="bg1"/>
              </a:solidFill>
              <a:latin typeface="세방고딕" panose="00000500000000000000" charset="-127"/>
              <a:ea typeface="세방고딕" panose="0000050000000000000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548" y="5124451"/>
            <a:ext cx="1104900" cy="1104900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2923204" y="4082535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세방고딕" panose="00000500000000000000" charset="-127"/>
                <a:ea typeface="세방고딕" panose="00000500000000000000" charset="-127"/>
              </a:rPr>
              <a:t>Framework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043" y="5128436"/>
            <a:ext cx="1090386" cy="1114944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4861283" y="147271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세방고딕" panose="00000500000000000000" charset="-127"/>
                <a:ea typeface="세방고딕" panose="00000500000000000000" charset="-127"/>
              </a:rPr>
              <a:t>Database</a:t>
            </a:r>
            <a:endParaRPr lang="ko-KR" altLang="en-US" dirty="0">
              <a:solidFill>
                <a:schemeClr val="bg1"/>
              </a:solidFill>
              <a:latin typeface="세방고딕" panose="00000500000000000000" charset="-127"/>
              <a:ea typeface="세방고딕" panose="00000500000000000000" charset="-127"/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5108" y="2004095"/>
            <a:ext cx="2314575" cy="1540244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574" y="4874586"/>
            <a:ext cx="1053742" cy="1021390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7055749" y="4082535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  <a:latin typeface="세방고딕" panose="00000500000000000000" charset="-127"/>
                <a:ea typeface="세방고딕" panose="00000500000000000000" charset="-127"/>
              </a:rPr>
              <a:t>Resource Tool</a:t>
            </a:r>
            <a:endParaRPr lang="ko-KR" altLang="en-US" dirty="0">
              <a:solidFill>
                <a:schemeClr val="bg1"/>
              </a:solidFill>
              <a:latin typeface="세방고딕" panose="00000500000000000000" charset="-127"/>
              <a:ea typeface="세방고딕" panose="00000500000000000000" charset="-127"/>
            </a:endParaRPr>
          </a:p>
        </p:txBody>
      </p:sp>
      <p:pic>
        <p:nvPicPr>
          <p:cNvPr id="66" name="그림 6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3506" y="4874587"/>
            <a:ext cx="1000644" cy="1000644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8784278" y="1472718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세방고딕" panose="00000500000000000000" charset="-127"/>
                <a:ea typeface="세방고딕" panose="00000500000000000000" charset="-127"/>
              </a:rPr>
              <a:t>IDE</a:t>
            </a:r>
            <a:endParaRPr lang="ko-KR" altLang="en-US" dirty="0">
              <a:solidFill>
                <a:schemeClr val="bg1"/>
              </a:solidFill>
              <a:latin typeface="세방고딕" panose="00000500000000000000" charset="-127"/>
              <a:ea typeface="세방고딕" panose="00000500000000000000" charset="-127"/>
            </a:endParaRPr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6140" y="2004095"/>
            <a:ext cx="3114675" cy="1466850"/>
          </a:xfrm>
          <a:prstGeom prst="rect">
            <a:avLst/>
          </a:prstGeom>
        </p:spPr>
      </p:pic>
      <p:sp>
        <p:nvSpPr>
          <p:cNvPr id="69" name="모서리가 둥근 직사각형 68"/>
          <p:cNvSpPr/>
          <p:nvPr/>
        </p:nvSpPr>
        <p:spPr>
          <a:xfrm>
            <a:off x="357263" y="1367908"/>
            <a:ext cx="3600450" cy="2406395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모서리가 둥근 직사각형 69"/>
          <p:cNvSpPr/>
          <p:nvPr/>
        </p:nvSpPr>
        <p:spPr>
          <a:xfrm>
            <a:off x="4280258" y="1367908"/>
            <a:ext cx="3600450" cy="2406395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모서리가 둥근 직사각형 70"/>
          <p:cNvSpPr/>
          <p:nvPr/>
        </p:nvSpPr>
        <p:spPr>
          <a:xfrm>
            <a:off x="8203252" y="1367908"/>
            <a:ext cx="3600450" cy="2406395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모서리가 둥근 직사각형 71"/>
          <p:cNvSpPr/>
          <p:nvPr/>
        </p:nvSpPr>
        <p:spPr>
          <a:xfrm>
            <a:off x="2050101" y="4027754"/>
            <a:ext cx="4245923" cy="2430196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모서리가 둥근 직사각형 72"/>
          <p:cNvSpPr/>
          <p:nvPr/>
        </p:nvSpPr>
        <p:spPr>
          <a:xfrm>
            <a:off x="6531471" y="4027754"/>
            <a:ext cx="3600450" cy="2406395"/>
          </a:xfrm>
          <a:prstGeom prst="round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978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4191000"/>
            <a:ext cx="12192000" cy="856211"/>
          </a:xfrm>
        </p:spPr>
        <p:txBody>
          <a:bodyPr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1. Hero Design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4279900" y="3835400"/>
            <a:ext cx="3352800" cy="355600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세방고딕 Regular" panose="00000500000000000000" pitchFamily="2" charset="-127"/>
              <a:ea typeface="세방고딕 Regular" panose="00000500000000000000" pitchFamily="2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500" y="379350"/>
            <a:ext cx="3639600" cy="36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143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0" y="0"/>
            <a:ext cx="12192000" cy="85621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1. Hero Design – Hero Move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83" y="2083593"/>
            <a:ext cx="4541457" cy="269081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A0BEE666-BF6F-2333-7DE6-6BFA0EBB6063}"/>
              </a:ext>
            </a:extLst>
          </p:cNvPr>
          <p:cNvSpPr txBox="1"/>
          <p:nvPr/>
        </p:nvSpPr>
        <p:spPr>
          <a:xfrm>
            <a:off x="5651863" y="2151726"/>
            <a:ext cx="615696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00" dirty="0">
                <a:solidFill>
                  <a:srgbClr val="056705"/>
                </a:solidFill>
              </a:rPr>
              <a:t>// 마우스 </a:t>
            </a:r>
            <a:r>
              <a:rPr lang="ko-KR" altLang="en-US" sz="1000" dirty="0" err="1">
                <a:solidFill>
                  <a:srgbClr val="056705"/>
                </a:solidFill>
              </a:rPr>
              <a:t>x가</a:t>
            </a:r>
            <a:r>
              <a:rPr lang="ko-KR" altLang="en-US" sz="1000" dirty="0">
                <a:solidFill>
                  <a:srgbClr val="056705"/>
                </a:solidFill>
              </a:rPr>
              <a:t> 현재 </a:t>
            </a:r>
            <a:r>
              <a:rPr lang="ko-KR" altLang="en-US" sz="1000" dirty="0" err="1">
                <a:solidFill>
                  <a:srgbClr val="056705"/>
                </a:solidFill>
              </a:rPr>
              <a:t>x</a:t>
            </a:r>
            <a:r>
              <a:rPr lang="ko-KR" altLang="en-US" sz="1000" dirty="0">
                <a:solidFill>
                  <a:srgbClr val="056705"/>
                </a:solidFill>
              </a:rPr>
              <a:t> 보다 크고, 마우스 </a:t>
            </a:r>
            <a:r>
              <a:rPr lang="ko-KR" altLang="en-US" sz="1000" dirty="0" err="1">
                <a:solidFill>
                  <a:srgbClr val="056705"/>
                </a:solidFill>
              </a:rPr>
              <a:t>y가</a:t>
            </a:r>
            <a:r>
              <a:rPr lang="ko-KR" altLang="en-US" sz="1000" dirty="0">
                <a:solidFill>
                  <a:srgbClr val="056705"/>
                </a:solidFill>
              </a:rPr>
              <a:t> 현재 </a:t>
            </a:r>
            <a:r>
              <a:rPr lang="ko-KR" altLang="en-US" sz="1000" dirty="0" err="1">
                <a:solidFill>
                  <a:srgbClr val="056705"/>
                </a:solidFill>
              </a:rPr>
              <a:t>y보다</a:t>
            </a:r>
            <a:r>
              <a:rPr lang="ko-KR" altLang="en-US" sz="1000" dirty="0">
                <a:solidFill>
                  <a:srgbClr val="056705"/>
                </a:solidFill>
              </a:rPr>
              <a:t> </a:t>
            </a:r>
            <a:r>
              <a:rPr lang="ko-KR" altLang="en-US" sz="1000" dirty="0" err="1">
                <a:solidFill>
                  <a:srgbClr val="056705"/>
                </a:solidFill>
              </a:rPr>
              <a:t>클때</a:t>
            </a:r>
            <a:r>
              <a:rPr lang="ko-KR" altLang="en-US" sz="1000" dirty="0">
                <a:solidFill>
                  <a:srgbClr val="056705"/>
                </a:solidFill>
              </a:rPr>
              <a:t> (4사분면) (오른쪽 아래 대각선)</a:t>
            </a:r>
          </a:p>
          <a:p>
            <a:r>
              <a:rPr lang="ko-KR" altLang="en-US" sz="1000" dirty="0" err="1">
                <a:solidFill>
                  <a:schemeClr val="bg1"/>
                </a:solidFill>
              </a:rPr>
              <a:t>if</a:t>
            </a:r>
            <a:r>
              <a:rPr lang="ko-KR" altLang="en-US" sz="1000" dirty="0">
                <a:solidFill>
                  <a:schemeClr val="bg1"/>
                </a:solidFill>
              </a:rPr>
              <a:t> (</a:t>
            </a:r>
            <a:r>
              <a:rPr lang="ko-KR" altLang="en-US" sz="1000" dirty="0" err="1">
                <a:solidFill>
                  <a:schemeClr val="bg1"/>
                </a:solidFill>
              </a:rPr>
              <a:t>nX</a:t>
            </a:r>
            <a:r>
              <a:rPr lang="ko-KR" altLang="en-US" sz="1000" dirty="0">
                <a:solidFill>
                  <a:schemeClr val="bg1"/>
                </a:solidFill>
              </a:rPr>
              <a:t> &lt;= </a:t>
            </a:r>
            <a:r>
              <a:rPr lang="ko-KR" altLang="en-US" sz="1000" dirty="0" err="1">
                <a:solidFill>
                  <a:schemeClr val="bg1"/>
                </a:solidFill>
              </a:rPr>
              <a:t>m_nX</a:t>
            </a:r>
            <a:r>
              <a:rPr lang="ko-KR" altLang="en-US" sz="1000" dirty="0">
                <a:solidFill>
                  <a:schemeClr val="bg1"/>
                </a:solidFill>
              </a:rPr>
              <a:t> &amp;&amp; </a:t>
            </a:r>
            <a:r>
              <a:rPr lang="ko-KR" altLang="en-US" sz="1000" dirty="0" err="1">
                <a:solidFill>
                  <a:schemeClr val="bg1"/>
                </a:solidFill>
              </a:rPr>
              <a:t>nY</a:t>
            </a:r>
            <a:r>
              <a:rPr lang="ko-KR" altLang="en-US" sz="1000" dirty="0">
                <a:solidFill>
                  <a:schemeClr val="bg1"/>
                </a:solidFill>
              </a:rPr>
              <a:t> &lt;= </a:t>
            </a:r>
            <a:r>
              <a:rPr lang="ko-KR" altLang="en-US" sz="1000" dirty="0" err="1">
                <a:solidFill>
                  <a:schemeClr val="bg1"/>
                </a:solidFill>
              </a:rPr>
              <a:t>m_nY</a:t>
            </a:r>
            <a:r>
              <a:rPr lang="ko-KR" altLang="en-US" sz="1000" dirty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{</a:t>
            </a:r>
          </a:p>
          <a:p>
            <a:r>
              <a:rPr lang="en-US" altLang="ko-KR" sz="1000" dirty="0">
                <a:solidFill>
                  <a:schemeClr val="bg1"/>
                </a:solidFill>
              </a:rPr>
              <a:t>  </a:t>
            </a:r>
            <a:r>
              <a:rPr lang="ko-KR" altLang="en-US" sz="1000" dirty="0" err="1">
                <a:solidFill>
                  <a:schemeClr val="bg1"/>
                </a:solidFill>
              </a:rPr>
              <a:t>nX</a:t>
            </a:r>
            <a:r>
              <a:rPr lang="ko-KR" altLang="en-US" sz="1000" dirty="0">
                <a:solidFill>
                  <a:schemeClr val="bg1"/>
                </a:solidFill>
              </a:rPr>
              <a:t> += </a:t>
            </a:r>
            <a:r>
              <a:rPr lang="ko-KR" altLang="en-US" sz="1000" dirty="0" err="1">
                <a:solidFill>
                  <a:schemeClr val="bg1"/>
                </a:solidFill>
              </a:rPr>
              <a:t>speed</a:t>
            </a:r>
            <a:r>
              <a:rPr lang="ko-KR" altLang="en-US" sz="1000" dirty="0">
                <a:solidFill>
                  <a:schemeClr val="bg1"/>
                </a:solidFill>
              </a:rPr>
              <a:t>;</a:t>
            </a:r>
            <a:endParaRPr lang="en-US" altLang="ko-KR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  </a:t>
            </a:r>
            <a:r>
              <a:rPr lang="ko-KR" altLang="en-US" sz="1000" dirty="0" err="1">
                <a:solidFill>
                  <a:schemeClr val="bg1"/>
                </a:solidFill>
              </a:rPr>
              <a:t>nY</a:t>
            </a:r>
            <a:r>
              <a:rPr lang="ko-KR" altLang="en-US" sz="1000" dirty="0">
                <a:solidFill>
                  <a:schemeClr val="bg1"/>
                </a:solidFill>
              </a:rPr>
              <a:t> += </a:t>
            </a:r>
            <a:r>
              <a:rPr lang="ko-KR" altLang="en-US" sz="1000" dirty="0" err="1">
                <a:solidFill>
                  <a:schemeClr val="bg1"/>
                </a:solidFill>
              </a:rPr>
              <a:t>speed</a:t>
            </a:r>
            <a:r>
              <a:rPr lang="ko-KR" altLang="en-US" sz="1000" dirty="0">
                <a:solidFill>
                  <a:schemeClr val="bg1"/>
                </a:solidFill>
              </a:rPr>
              <a:t>;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  </a:t>
            </a:r>
            <a:r>
              <a:rPr lang="ko-KR" altLang="en-US" sz="1000" dirty="0" err="1">
                <a:solidFill>
                  <a:schemeClr val="bg1"/>
                </a:solidFill>
              </a:rPr>
              <a:t>heroSprite</a:t>
            </a:r>
            <a:r>
              <a:rPr lang="ko-KR" altLang="en-US" sz="1000" dirty="0">
                <a:solidFill>
                  <a:schemeClr val="bg1"/>
                </a:solidFill>
              </a:rPr>
              <a:t> = HEROMOVE_LTRB_;</a:t>
            </a:r>
          </a:p>
          <a:p>
            <a:endParaRPr lang="ko-KR" altLang="en-US" sz="1000" dirty="0">
              <a:solidFill>
                <a:schemeClr val="bg1"/>
              </a:solidFill>
            </a:endParaRPr>
          </a:p>
          <a:p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</a:rPr>
              <a:t>if</a:t>
            </a:r>
            <a:r>
              <a:rPr lang="ko-KR" altLang="en-US" sz="1000" dirty="0">
                <a:solidFill>
                  <a:schemeClr val="bg1"/>
                </a:solidFill>
              </a:rPr>
              <a:t> (</a:t>
            </a:r>
            <a:r>
              <a:rPr lang="ko-KR" altLang="en-US" sz="1000" dirty="0" err="1">
                <a:solidFill>
                  <a:schemeClr val="bg1"/>
                </a:solidFill>
              </a:rPr>
              <a:t>nX</a:t>
            </a:r>
            <a:r>
              <a:rPr lang="ko-KR" altLang="en-US" sz="1000" dirty="0">
                <a:solidFill>
                  <a:schemeClr val="bg1"/>
                </a:solidFill>
              </a:rPr>
              <a:t> == </a:t>
            </a:r>
            <a:r>
              <a:rPr lang="ko-KR" altLang="en-US" sz="1000" dirty="0" err="1">
                <a:solidFill>
                  <a:schemeClr val="bg1"/>
                </a:solidFill>
              </a:rPr>
              <a:t>m_nX</a:t>
            </a:r>
            <a:r>
              <a:rPr lang="ko-KR" altLang="en-US" sz="1000" dirty="0">
                <a:solidFill>
                  <a:schemeClr val="bg1"/>
                </a:solidFill>
              </a:rPr>
              <a:t> &amp;&amp; </a:t>
            </a:r>
            <a:r>
              <a:rPr lang="ko-KR" altLang="en-US" sz="1000" dirty="0" err="1">
                <a:solidFill>
                  <a:schemeClr val="bg1"/>
                </a:solidFill>
              </a:rPr>
              <a:t>nY</a:t>
            </a:r>
            <a:r>
              <a:rPr lang="ko-KR" altLang="en-US" sz="1000" dirty="0">
                <a:solidFill>
                  <a:schemeClr val="bg1"/>
                </a:solidFill>
              </a:rPr>
              <a:t> &lt;= </a:t>
            </a:r>
            <a:r>
              <a:rPr lang="ko-KR" altLang="en-US" sz="1000" dirty="0" err="1">
                <a:solidFill>
                  <a:schemeClr val="bg1"/>
                </a:solidFill>
              </a:rPr>
              <a:t>m_nY</a:t>
            </a:r>
            <a:r>
              <a:rPr lang="ko-KR" altLang="en-US" sz="1000" dirty="0">
                <a:solidFill>
                  <a:schemeClr val="bg1"/>
                </a:solidFill>
              </a:rPr>
              <a:t>)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rgbClr val="056705"/>
                </a:solidFill>
              </a:rPr>
              <a:t>// 마우스 </a:t>
            </a:r>
            <a:r>
              <a:rPr lang="ko-KR" altLang="en-US" sz="1000" dirty="0" err="1">
                <a:solidFill>
                  <a:srgbClr val="056705"/>
                </a:solidFill>
              </a:rPr>
              <a:t>x가</a:t>
            </a:r>
            <a:r>
              <a:rPr lang="ko-KR" altLang="en-US" sz="1000" dirty="0">
                <a:solidFill>
                  <a:srgbClr val="056705"/>
                </a:solidFill>
              </a:rPr>
              <a:t> 현재 </a:t>
            </a:r>
            <a:r>
              <a:rPr lang="ko-KR" altLang="en-US" sz="1000" dirty="0" err="1">
                <a:solidFill>
                  <a:srgbClr val="056705"/>
                </a:solidFill>
              </a:rPr>
              <a:t>x와</a:t>
            </a:r>
            <a:r>
              <a:rPr lang="ko-KR" altLang="en-US" sz="1000" dirty="0">
                <a:solidFill>
                  <a:srgbClr val="056705"/>
                </a:solidFill>
              </a:rPr>
              <a:t> 같고, 마우스 </a:t>
            </a:r>
            <a:r>
              <a:rPr lang="ko-KR" altLang="en-US" sz="1000" dirty="0" err="1">
                <a:solidFill>
                  <a:srgbClr val="056705"/>
                </a:solidFill>
              </a:rPr>
              <a:t>y보다</a:t>
            </a:r>
            <a:r>
              <a:rPr lang="ko-KR" altLang="en-US" sz="1000" dirty="0">
                <a:solidFill>
                  <a:srgbClr val="056705"/>
                </a:solidFill>
              </a:rPr>
              <a:t> 현재 </a:t>
            </a:r>
            <a:r>
              <a:rPr lang="ko-KR" altLang="en-US" sz="1000" dirty="0" err="1">
                <a:solidFill>
                  <a:srgbClr val="056705"/>
                </a:solidFill>
              </a:rPr>
              <a:t>y가</a:t>
            </a:r>
            <a:r>
              <a:rPr lang="ko-KR" altLang="en-US" sz="1000" dirty="0">
                <a:solidFill>
                  <a:srgbClr val="056705"/>
                </a:solidFill>
              </a:rPr>
              <a:t> </a:t>
            </a:r>
            <a:r>
              <a:rPr lang="ko-KR" altLang="en-US" sz="1000" dirty="0" err="1">
                <a:solidFill>
                  <a:srgbClr val="056705"/>
                </a:solidFill>
              </a:rPr>
              <a:t>클때</a:t>
            </a:r>
            <a:r>
              <a:rPr lang="ko-KR" altLang="en-US" sz="1000" dirty="0">
                <a:solidFill>
                  <a:srgbClr val="056705"/>
                </a:solidFill>
              </a:rPr>
              <a:t> (아래쪽)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 {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   </a:t>
            </a:r>
            <a:r>
              <a:rPr lang="ko-KR" altLang="en-US" sz="1000" dirty="0" err="1">
                <a:solidFill>
                  <a:schemeClr val="bg1"/>
                </a:solidFill>
              </a:rPr>
              <a:t>heroSprite</a:t>
            </a:r>
            <a:r>
              <a:rPr lang="ko-KR" altLang="en-US" sz="1000" dirty="0">
                <a:solidFill>
                  <a:schemeClr val="bg1"/>
                </a:solidFill>
              </a:rPr>
              <a:t> = HEROMOVE_TB_;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 }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</a:rPr>
              <a:t>if</a:t>
            </a:r>
            <a:r>
              <a:rPr lang="ko-KR" altLang="en-US" sz="1000" dirty="0">
                <a:solidFill>
                  <a:schemeClr val="bg1"/>
                </a:solidFill>
              </a:rPr>
              <a:t> (</a:t>
            </a:r>
            <a:r>
              <a:rPr lang="ko-KR" altLang="en-US" sz="1000" dirty="0" err="1">
                <a:solidFill>
                  <a:schemeClr val="bg1"/>
                </a:solidFill>
              </a:rPr>
              <a:t>nX</a:t>
            </a:r>
            <a:r>
              <a:rPr lang="ko-KR" altLang="en-US" sz="1000" dirty="0">
                <a:solidFill>
                  <a:schemeClr val="bg1"/>
                </a:solidFill>
              </a:rPr>
              <a:t> &lt;= </a:t>
            </a:r>
            <a:r>
              <a:rPr lang="ko-KR" altLang="en-US" sz="1000" dirty="0" err="1">
                <a:solidFill>
                  <a:schemeClr val="bg1"/>
                </a:solidFill>
              </a:rPr>
              <a:t>m_nX</a:t>
            </a:r>
            <a:r>
              <a:rPr lang="ko-KR" altLang="en-US" sz="1000" dirty="0">
                <a:solidFill>
                  <a:schemeClr val="bg1"/>
                </a:solidFill>
              </a:rPr>
              <a:t> &amp;&amp; </a:t>
            </a:r>
            <a:r>
              <a:rPr lang="ko-KR" altLang="en-US" sz="1000" dirty="0" err="1">
                <a:solidFill>
                  <a:schemeClr val="bg1"/>
                </a:solidFill>
              </a:rPr>
              <a:t>nY</a:t>
            </a:r>
            <a:r>
              <a:rPr lang="ko-KR" altLang="en-US" sz="1000" dirty="0">
                <a:solidFill>
                  <a:schemeClr val="bg1"/>
                </a:solidFill>
              </a:rPr>
              <a:t> == </a:t>
            </a:r>
            <a:r>
              <a:rPr lang="ko-KR" altLang="en-US" sz="1000" dirty="0" err="1">
                <a:solidFill>
                  <a:schemeClr val="bg1"/>
                </a:solidFill>
              </a:rPr>
              <a:t>m_nY</a:t>
            </a:r>
            <a:r>
              <a:rPr lang="ko-KR" altLang="en-US" sz="1000" dirty="0">
                <a:solidFill>
                  <a:schemeClr val="bg1"/>
                </a:solidFill>
              </a:rPr>
              <a:t>)</a:t>
            </a:r>
            <a:r>
              <a:rPr lang="en-US" altLang="ko-KR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>
                <a:solidFill>
                  <a:srgbClr val="056705"/>
                </a:solidFill>
              </a:rPr>
              <a:t>// 마우스 </a:t>
            </a:r>
            <a:r>
              <a:rPr lang="ko-KR" altLang="en-US" sz="1000" dirty="0" err="1">
                <a:solidFill>
                  <a:srgbClr val="056705"/>
                </a:solidFill>
              </a:rPr>
              <a:t>x가</a:t>
            </a:r>
            <a:r>
              <a:rPr lang="ko-KR" altLang="en-US" sz="1000" dirty="0">
                <a:solidFill>
                  <a:srgbClr val="056705"/>
                </a:solidFill>
              </a:rPr>
              <a:t> 현재 </a:t>
            </a:r>
            <a:r>
              <a:rPr lang="ko-KR" altLang="en-US" sz="1000" dirty="0" err="1">
                <a:solidFill>
                  <a:srgbClr val="056705"/>
                </a:solidFill>
              </a:rPr>
              <a:t>x보다</a:t>
            </a:r>
            <a:r>
              <a:rPr lang="ko-KR" altLang="en-US" sz="1000" dirty="0">
                <a:solidFill>
                  <a:srgbClr val="056705"/>
                </a:solidFill>
              </a:rPr>
              <a:t> 작고, 마우스 </a:t>
            </a:r>
            <a:r>
              <a:rPr lang="ko-KR" altLang="en-US" sz="1000" dirty="0" err="1">
                <a:solidFill>
                  <a:srgbClr val="056705"/>
                </a:solidFill>
              </a:rPr>
              <a:t>y와</a:t>
            </a:r>
            <a:r>
              <a:rPr lang="ko-KR" altLang="en-US" sz="1000" dirty="0">
                <a:solidFill>
                  <a:srgbClr val="056705"/>
                </a:solidFill>
              </a:rPr>
              <a:t> 현재 </a:t>
            </a:r>
            <a:r>
              <a:rPr lang="ko-KR" altLang="en-US" sz="1000" dirty="0" err="1">
                <a:solidFill>
                  <a:srgbClr val="056705"/>
                </a:solidFill>
              </a:rPr>
              <a:t>y가</a:t>
            </a:r>
            <a:r>
              <a:rPr lang="ko-KR" altLang="en-US" sz="1000" dirty="0">
                <a:solidFill>
                  <a:srgbClr val="056705"/>
                </a:solidFill>
              </a:rPr>
              <a:t> </a:t>
            </a:r>
            <a:r>
              <a:rPr lang="ko-KR" altLang="en-US" sz="1000" dirty="0" err="1">
                <a:solidFill>
                  <a:srgbClr val="056705"/>
                </a:solidFill>
              </a:rPr>
              <a:t>같을때</a:t>
            </a:r>
            <a:r>
              <a:rPr lang="ko-KR" altLang="en-US" sz="1000" dirty="0">
                <a:solidFill>
                  <a:srgbClr val="056705"/>
                </a:solidFill>
              </a:rPr>
              <a:t> (오른쪽)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 {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   </a:t>
            </a:r>
            <a:r>
              <a:rPr lang="ko-KR" altLang="en-US" sz="1000" dirty="0" err="1">
                <a:solidFill>
                  <a:schemeClr val="bg1"/>
                </a:solidFill>
              </a:rPr>
              <a:t>heroSprite</a:t>
            </a:r>
            <a:r>
              <a:rPr lang="ko-KR" altLang="en-US" sz="1000" dirty="0">
                <a:solidFill>
                  <a:schemeClr val="bg1"/>
                </a:solidFill>
              </a:rPr>
              <a:t> = HEROMOVE_LR_;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 }</a:t>
            </a:r>
          </a:p>
          <a:p>
            <a:r>
              <a:rPr lang="ko-KR" altLang="en-US" sz="1000" dirty="0">
                <a:solidFill>
                  <a:schemeClr val="bg1"/>
                </a:solidFill>
              </a:rPr>
              <a:t>}</a:t>
            </a:r>
            <a:r>
              <a:rPr lang="ko-KR" altLang="en-US" sz="1000" dirty="0">
                <a:solidFill>
                  <a:srgbClr val="056705"/>
                </a:solidFill>
              </a:rPr>
              <a:t> // </a:t>
            </a:r>
            <a:r>
              <a:rPr lang="ko-KR" altLang="en-US" sz="1000" dirty="0" err="1">
                <a:solidFill>
                  <a:srgbClr val="056705"/>
                </a:solidFill>
              </a:rPr>
              <a:t>if</a:t>
            </a:r>
            <a:r>
              <a:rPr lang="ko-KR" altLang="en-US" sz="1000" dirty="0">
                <a:solidFill>
                  <a:srgbClr val="056705"/>
                </a:solidFill>
              </a:rPr>
              <a:t> (</a:t>
            </a:r>
            <a:r>
              <a:rPr lang="ko-KR" altLang="en-US" sz="1000" dirty="0" err="1">
                <a:solidFill>
                  <a:srgbClr val="056705"/>
                </a:solidFill>
              </a:rPr>
              <a:t>curMove.nX</a:t>
            </a:r>
            <a:r>
              <a:rPr lang="ko-KR" altLang="en-US" sz="1000" dirty="0">
                <a:solidFill>
                  <a:srgbClr val="056705"/>
                </a:solidFill>
              </a:rPr>
              <a:t> &lt;= </a:t>
            </a:r>
            <a:r>
              <a:rPr lang="ko-KR" altLang="en-US" sz="1000" dirty="0" err="1">
                <a:solidFill>
                  <a:srgbClr val="056705"/>
                </a:solidFill>
              </a:rPr>
              <a:t>curMove.m_nX</a:t>
            </a:r>
            <a:r>
              <a:rPr lang="ko-KR" altLang="en-US" sz="1000" dirty="0">
                <a:solidFill>
                  <a:srgbClr val="056705"/>
                </a:solidFill>
              </a:rPr>
              <a:t> &amp;&amp; </a:t>
            </a:r>
            <a:r>
              <a:rPr lang="ko-KR" altLang="en-US" sz="1000" dirty="0" err="1">
                <a:solidFill>
                  <a:srgbClr val="056705"/>
                </a:solidFill>
              </a:rPr>
              <a:t>curMove.nY</a:t>
            </a:r>
            <a:r>
              <a:rPr lang="ko-KR" altLang="en-US" sz="1000" dirty="0">
                <a:solidFill>
                  <a:srgbClr val="056705"/>
                </a:solidFill>
              </a:rPr>
              <a:t> &lt;= </a:t>
            </a:r>
            <a:r>
              <a:rPr lang="ko-KR" altLang="en-US" sz="1000" dirty="0" err="1">
                <a:solidFill>
                  <a:srgbClr val="056705"/>
                </a:solidFill>
              </a:rPr>
              <a:t>curMove.m_nY</a:t>
            </a:r>
            <a:r>
              <a:rPr lang="ko-KR" altLang="en-US" sz="1000" dirty="0">
                <a:solidFill>
                  <a:srgbClr val="056705"/>
                </a:solidFill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B684F0-669E-FA1F-7FAE-01D6AC7FD6E5}"/>
              </a:ext>
            </a:extLst>
          </p:cNvPr>
          <p:cNvSpPr txBox="1"/>
          <p:nvPr/>
        </p:nvSpPr>
        <p:spPr>
          <a:xfrm>
            <a:off x="792479" y="5773782"/>
            <a:ext cx="10607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해당 코드 깃 주소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en-US" altLang="ko-KR" dirty="0">
                <a:solidFill>
                  <a:schemeClr val="bg1"/>
                </a:solidFill>
                <a:hlinkClick r:id="rId3"/>
              </a:rPr>
              <a:t>https://github.com/limtline/StdSource/blob/Direct/Direct/HeroManager.cpp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BB41DC-E572-C5B8-9098-383F61073ED6}"/>
              </a:ext>
            </a:extLst>
          </p:cNvPr>
          <p:cNvSpPr txBox="1"/>
          <p:nvPr/>
        </p:nvSpPr>
        <p:spPr>
          <a:xfrm>
            <a:off x="792479" y="5450617"/>
            <a:ext cx="88587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</a:rPr>
              <a:t>이동하고 싶은 부분을 마우스로 클릭하면 캐릭터가 그 부분으로 움직입니다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4424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 txBox="1">
            <a:spLocks/>
          </p:cNvSpPr>
          <p:nvPr/>
        </p:nvSpPr>
        <p:spPr>
          <a:xfrm>
            <a:off x="0" y="0"/>
            <a:ext cx="12192000" cy="85621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1. Hero Design – Hero Collision Detection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6337948-EF92-4FAE-E534-848A6BF4A044}"/>
              </a:ext>
            </a:extLst>
          </p:cNvPr>
          <p:cNvSpPr txBox="1"/>
          <p:nvPr/>
        </p:nvSpPr>
        <p:spPr>
          <a:xfrm>
            <a:off x="5660572" y="2536447"/>
            <a:ext cx="6217920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if (</a:t>
            </a:r>
            <a:r>
              <a:rPr lang="en-US" altLang="ko-KR" sz="1000" dirty="0" err="1">
                <a:solidFill>
                  <a:schemeClr val="bg1"/>
                </a:solidFill>
                <a:latin typeface="+mn-ea"/>
              </a:rPr>
              <a:t>heroMoveCol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 == HEROCOL_ON)</a:t>
            </a:r>
          </a:p>
          <a:p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{</a:t>
            </a:r>
          </a:p>
          <a:p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 for (int </a:t>
            </a:r>
            <a:r>
              <a:rPr lang="en-US" altLang="ko-KR" sz="1000" dirty="0" err="1">
                <a:solidFill>
                  <a:schemeClr val="bg1"/>
                </a:solidFill>
                <a:latin typeface="+mn-ea"/>
              </a:rPr>
              <a:t>i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 = 0; </a:t>
            </a:r>
            <a:r>
              <a:rPr lang="en-US" altLang="ko-KR" sz="1000" dirty="0" err="1">
                <a:solidFill>
                  <a:schemeClr val="bg1"/>
                </a:solidFill>
                <a:latin typeface="+mn-ea"/>
              </a:rPr>
              <a:t>i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 &lt; </a:t>
            </a:r>
            <a:r>
              <a:rPr lang="en-US" altLang="ko-KR" sz="1000" dirty="0" err="1">
                <a:solidFill>
                  <a:schemeClr val="bg1"/>
                </a:solidFill>
                <a:latin typeface="+mn-ea"/>
              </a:rPr>
              <a:t>zg_Manager.size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(); </a:t>
            </a:r>
            <a:r>
              <a:rPr lang="en-US" altLang="ko-KR" sz="1000" dirty="0" err="1">
                <a:solidFill>
                  <a:schemeClr val="bg1"/>
                </a:solidFill>
                <a:latin typeface="+mn-ea"/>
              </a:rPr>
              <a:t>i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++)</a:t>
            </a:r>
          </a:p>
          <a:p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{</a:t>
            </a:r>
          </a:p>
          <a:p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  <a:latin typeface="+mn-ea"/>
              </a:rPr>
              <a:t>distanceZg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 = (double)sqrt((</a:t>
            </a:r>
            <a:r>
              <a:rPr lang="en-US" altLang="ko-KR" sz="1000" dirty="0" err="1">
                <a:solidFill>
                  <a:schemeClr val="bg1"/>
                </a:solidFill>
                <a:latin typeface="+mn-ea"/>
              </a:rPr>
              <a:t>zg_Manager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[</a:t>
            </a:r>
            <a:r>
              <a:rPr lang="en-US" altLang="ko-KR" sz="1000" dirty="0" err="1">
                <a:solidFill>
                  <a:schemeClr val="bg1"/>
                </a:solidFill>
                <a:latin typeface="+mn-ea"/>
              </a:rPr>
              <a:t>i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].</a:t>
            </a:r>
            <a:r>
              <a:rPr lang="en-US" altLang="ko-KR" sz="1000" dirty="0" err="1">
                <a:solidFill>
                  <a:schemeClr val="bg1"/>
                </a:solidFill>
                <a:latin typeface="+mn-ea"/>
              </a:rPr>
              <a:t>emX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 - </a:t>
            </a:r>
            <a:r>
              <a:rPr lang="en-US" altLang="ko-KR" sz="1000" dirty="0" err="1">
                <a:solidFill>
                  <a:schemeClr val="bg1"/>
                </a:solidFill>
                <a:latin typeface="+mn-ea"/>
              </a:rPr>
              <a:t>nX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) * (</a:t>
            </a:r>
            <a:r>
              <a:rPr lang="en-US" altLang="ko-KR" sz="1000" dirty="0" err="1">
                <a:solidFill>
                  <a:schemeClr val="bg1"/>
                </a:solidFill>
                <a:latin typeface="+mn-ea"/>
              </a:rPr>
              <a:t>zg_Manager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[</a:t>
            </a:r>
            <a:r>
              <a:rPr lang="en-US" altLang="ko-KR" sz="1000" dirty="0" err="1">
                <a:solidFill>
                  <a:schemeClr val="bg1"/>
                </a:solidFill>
                <a:latin typeface="+mn-ea"/>
              </a:rPr>
              <a:t>i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].</a:t>
            </a:r>
            <a:r>
              <a:rPr lang="en-US" altLang="ko-KR" sz="1000" dirty="0" err="1">
                <a:solidFill>
                  <a:schemeClr val="bg1"/>
                </a:solidFill>
                <a:latin typeface="+mn-ea"/>
              </a:rPr>
              <a:t>emX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 - </a:t>
            </a:r>
            <a:r>
              <a:rPr lang="en-US" altLang="ko-KR" sz="1000" dirty="0" err="1">
                <a:solidFill>
                  <a:schemeClr val="bg1"/>
                </a:solidFill>
                <a:latin typeface="+mn-ea"/>
              </a:rPr>
              <a:t>nX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) + 	(</a:t>
            </a:r>
            <a:r>
              <a:rPr lang="en-US" altLang="ko-KR" sz="1000" dirty="0" err="1">
                <a:solidFill>
                  <a:schemeClr val="bg1"/>
                </a:solidFill>
                <a:latin typeface="+mn-ea"/>
              </a:rPr>
              <a:t>zg_Manager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[</a:t>
            </a:r>
            <a:r>
              <a:rPr lang="en-US" altLang="ko-KR" sz="1000" dirty="0" err="1">
                <a:solidFill>
                  <a:schemeClr val="bg1"/>
                </a:solidFill>
                <a:latin typeface="+mn-ea"/>
              </a:rPr>
              <a:t>i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].</a:t>
            </a:r>
            <a:r>
              <a:rPr lang="en-US" altLang="ko-KR" sz="1000" dirty="0" err="1">
                <a:solidFill>
                  <a:schemeClr val="bg1"/>
                </a:solidFill>
                <a:latin typeface="+mn-ea"/>
              </a:rPr>
              <a:t>emY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 - </a:t>
            </a:r>
            <a:r>
              <a:rPr lang="en-US" altLang="ko-KR" sz="1000" dirty="0" err="1">
                <a:solidFill>
                  <a:schemeClr val="bg1"/>
                </a:solidFill>
                <a:latin typeface="+mn-ea"/>
              </a:rPr>
              <a:t>nY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) * (</a:t>
            </a:r>
            <a:r>
              <a:rPr lang="en-US" altLang="ko-KR" sz="1000" dirty="0" err="1">
                <a:solidFill>
                  <a:schemeClr val="bg1"/>
                </a:solidFill>
                <a:latin typeface="+mn-ea"/>
              </a:rPr>
              <a:t>zg_Manager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[</a:t>
            </a:r>
            <a:r>
              <a:rPr lang="en-US" altLang="ko-KR" sz="1000" dirty="0" err="1">
                <a:solidFill>
                  <a:schemeClr val="bg1"/>
                </a:solidFill>
                <a:latin typeface="+mn-ea"/>
              </a:rPr>
              <a:t>i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].</a:t>
            </a:r>
            <a:r>
              <a:rPr lang="en-US" altLang="ko-KR" sz="1000" dirty="0" err="1">
                <a:solidFill>
                  <a:schemeClr val="bg1"/>
                </a:solidFill>
                <a:latin typeface="+mn-ea"/>
              </a:rPr>
              <a:t>emY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 - </a:t>
            </a:r>
            <a:r>
              <a:rPr lang="en-US" altLang="ko-KR" sz="1000" dirty="0" err="1">
                <a:solidFill>
                  <a:schemeClr val="bg1"/>
                </a:solidFill>
                <a:latin typeface="+mn-ea"/>
              </a:rPr>
              <a:t>nY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));</a:t>
            </a:r>
          </a:p>
          <a:p>
            <a:endParaRPr lang="ko-KR" altLang="en-US" sz="1000" dirty="0">
              <a:solidFill>
                <a:schemeClr val="bg1"/>
              </a:solidFill>
              <a:latin typeface="+mn-ea"/>
            </a:endParaRPr>
          </a:p>
          <a:p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if (</a:t>
            </a:r>
            <a:r>
              <a:rPr lang="en-US" altLang="ko-KR" sz="1000" dirty="0" err="1">
                <a:solidFill>
                  <a:schemeClr val="bg1"/>
                </a:solidFill>
                <a:latin typeface="+mn-ea"/>
              </a:rPr>
              <a:t>distanceZg</a:t>
            </a:r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 &lt; 240)</a:t>
            </a:r>
          </a:p>
          <a:p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{</a:t>
            </a:r>
          </a:p>
          <a:p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	…</a:t>
            </a:r>
          </a:p>
          <a:p>
            <a:r>
              <a:rPr lang="en-US" altLang="ko-KR" sz="1000" dirty="0">
                <a:solidFill>
                  <a:schemeClr val="bg1"/>
                </a:solidFill>
                <a:latin typeface="+mn-ea"/>
              </a:rPr>
              <a:t>}</a:t>
            </a:r>
            <a:endParaRPr lang="ko-KR" altLang="en-US" sz="1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29C521-D90E-9D0D-E114-34027B298323}"/>
              </a:ext>
            </a:extLst>
          </p:cNvPr>
          <p:cNvSpPr txBox="1"/>
          <p:nvPr/>
        </p:nvSpPr>
        <p:spPr>
          <a:xfrm>
            <a:off x="792479" y="5773782"/>
            <a:ext cx="10607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해당 코드 깃 주소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en-US" altLang="ko-KR" dirty="0">
                <a:solidFill>
                  <a:schemeClr val="bg1"/>
                </a:solidFill>
                <a:hlinkClick r:id="rId2"/>
              </a:rPr>
              <a:t>https://github.com/limtline/StdSource/blob/Direct/Direct/HeroManager.cpp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21318D0C-3B4F-486E-F888-2235DDB4F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82" y="2083593"/>
            <a:ext cx="4541457" cy="26908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C786A3-317F-AC1A-A89E-A3D7171380A4}"/>
              </a:ext>
            </a:extLst>
          </p:cNvPr>
          <p:cNvSpPr txBox="1"/>
          <p:nvPr/>
        </p:nvSpPr>
        <p:spPr>
          <a:xfrm>
            <a:off x="792479" y="5450617"/>
            <a:ext cx="962281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</a:rPr>
              <a:t>캐릭터 중심으로 일정 영역에 적이 감지되면 공격하기 위해 다가갑니다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898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 txBox="1">
            <a:spLocks/>
          </p:cNvSpPr>
          <p:nvPr/>
        </p:nvSpPr>
        <p:spPr>
          <a:xfrm>
            <a:off x="0" y="0"/>
            <a:ext cx="12192000" cy="85621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1. Hero Design – Hero Attack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2" y="938662"/>
            <a:ext cx="3318856" cy="197812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847" y="2108049"/>
            <a:ext cx="3342483" cy="2007601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7" y="4053337"/>
            <a:ext cx="3318856" cy="19781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50882D-D7D8-BF50-4FFA-B568E5331653}"/>
              </a:ext>
            </a:extLst>
          </p:cNvPr>
          <p:cNvSpPr txBox="1"/>
          <p:nvPr/>
        </p:nvSpPr>
        <p:spPr>
          <a:xfrm>
            <a:off x="792479" y="6418219"/>
            <a:ext cx="10607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해당 코드 깃 주소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en-US" altLang="ko-KR" dirty="0">
                <a:solidFill>
                  <a:schemeClr val="bg1"/>
                </a:solidFill>
                <a:hlinkClick r:id="rId5"/>
              </a:rPr>
              <a:t>https://github.com/limtline/StdSource/blob/Direct/Direct/HeroManager.cpp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B6F72D-70EB-3B6A-6DA3-3FDD37C91CD7}"/>
              </a:ext>
            </a:extLst>
          </p:cNvPr>
          <p:cNvSpPr txBox="1"/>
          <p:nvPr/>
        </p:nvSpPr>
        <p:spPr>
          <a:xfrm>
            <a:off x="6845330" y="1536174"/>
            <a:ext cx="621792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if (</a:t>
            </a:r>
            <a:r>
              <a:rPr lang="en-US" altLang="ko-KR" sz="1000" dirty="0" err="1">
                <a:solidFill>
                  <a:schemeClr val="bg1"/>
                </a:solidFill>
                <a:ea typeface="돋움체" panose="020B0609000101010101" pitchFamily="49" charset="-127"/>
              </a:rPr>
              <a:t>distanceMa</a:t>
            </a:r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 &lt; 150)</a:t>
            </a:r>
          </a:p>
          <a:p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  <a:ea typeface="돋움체" panose="020B0609000101010101" pitchFamily="49" charset="-127"/>
              </a:rPr>
              <a:t>heroAttackState</a:t>
            </a:r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 = TRUE;</a:t>
            </a:r>
          </a:p>
          <a:p>
            <a:endParaRPr lang="ko-KR" altLang="en-US" sz="1000" dirty="0">
              <a:solidFill>
                <a:schemeClr val="bg1"/>
              </a:solidFill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  <a:ea typeface="돋움체" panose="020B0609000101010101" pitchFamily="49" charset="-127"/>
              </a:rPr>
              <a:t>m_Manager</a:t>
            </a:r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[</a:t>
            </a:r>
            <a:r>
              <a:rPr lang="en-US" altLang="ko-KR" sz="1000" dirty="0" err="1">
                <a:solidFill>
                  <a:schemeClr val="bg1"/>
                </a:solidFill>
                <a:ea typeface="돋움체" panose="020B0609000101010101" pitchFamily="49" charset="-127"/>
              </a:rPr>
              <a:t>i</a:t>
            </a:r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].hp -= </a:t>
            </a:r>
            <a:r>
              <a:rPr lang="en-US" altLang="ko-KR" sz="1000" dirty="0" err="1">
                <a:solidFill>
                  <a:schemeClr val="bg1"/>
                </a:solidFill>
                <a:ea typeface="돋움체" panose="020B0609000101010101" pitchFamily="49" charset="-127"/>
              </a:rPr>
              <a:t>raynor.curMove.attack</a:t>
            </a:r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;</a:t>
            </a:r>
          </a:p>
          <a:p>
            <a:endParaRPr lang="ko-KR" altLang="en-US" sz="1000" dirty="0">
              <a:solidFill>
                <a:schemeClr val="bg1"/>
              </a:solidFill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 speed = 0;</a:t>
            </a:r>
          </a:p>
          <a:p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	…</a:t>
            </a:r>
          </a:p>
          <a:p>
            <a:endParaRPr lang="en-US" altLang="ko-KR" sz="1000" dirty="0">
              <a:solidFill>
                <a:schemeClr val="bg1"/>
              </a:solidFill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if (</a:t>
            </a:r>
            <a:r>
              <a:rPr lang="en-US" altLang="ko-KR" sz="1000" dirty="0" err="1">
                <a:solidFill>
                  <a:schemeClr val="bg1"/>
                </a:solidFill>
                <a:ea typeface="돋움체" panose="020B0609000101010101" pitchFamily="49" charset="-127"/>
              </a:rPr>
              <a:t>m_Manager</a:t>
            </a:r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[</a:t>
            </a:r>
            <a:r>
              <a:rPr lang="en-US" altLang="ko-KR" sz="1000" dirty="0" err="1">
                <a:solidFill>
                  <a:schemeClr val="bg1"/>
                </a:solidFill>
                <a:ea typeface="돋움체" panose="020B0609000101010101" pitchFamily="49" charset="-127"/>
              </a:rPr>
              <a:t>i</a:t>
            </a:r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].hp &lt;= 0)</a:t>
            </a:r>
          </a:p>
          <a:p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  <a:ea typeface="돋움체" panose="020B0609000101010101" pitchFamily="49" charset="-127"/>
              </a:rPr>
              <a:t>curPosition.x</a:t>
            </a:r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 = </a:t>
            </a:r>
            <a:r>
              <a:rPr lang="en-US" altLang="ko-KR" sz="1000" dirty="0" err="1">
                <a:solidFill>
                  <a:schemeClr val="bg1"/>
                </a:solidFill>
                <a:ea typeface="돋움체" panose="020B0609000101010101" pitchFamily="49" charset="-127"/>
              </a:rPr>
              <a:t>m_Manager</a:t>
            </a:r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[</a:t>
            </a:r>
            <a:r>
              <a:rPr lang="en-US" altLang="ko-KR" sz="1000" dirty="0" err="1">
                <a:solidFill>
                  <a:schemeClr val="bg1"/>
                </a:solidFill>
                <a:ea typeface="돋움체" panose="020B0609000101010101" pitchFamily="49" charset="-127"/>
              </a:rPr>
              <a:t>i</a:t>
            </a:r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].</a:t>
            </a:r>
            <a:r>
              <a:rPr lang="en-US" altLang="ko-KR" sz="1000" dirty="0" err="1">
                <a:solidFill>
                  <a:schemeClr val="bg1"/>
                </a:solidFill>
                <a:ea typeface="돋움체" panose="020B0609000101010101" pitchFamily="49" charset="-127"/>
              </a:rPr>
              <a:t>emX</a:t>
            </a:r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  <a:ea typeface="돋움체" panose="020B0609000101010101" pitchFamily="49" charset="-127"/>
              </a:rPr>
              <a:t>curPosition.y</a:t>
            </a:r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 = </a:t>
            </a:r>
            <a:r>
              <a:rPr lang="en-US" altLang="ko-KR" sz="1000" dirty="0" err="1">
                <a:solidFill>
                  <a:schemeClr val="bg1"/>
                </a:solidFill>
                <a:ea typeface="돋움체" panose="020B0609000101010101" pitchFamily="49" charset="-127"/>
              </a:rPr>
              <a:t>m_Manager</a:t>
            </a:r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[</a:t>
            </a:r>
            <a:r>
              <a:rPr lang="en-US" altLang="ko-KR" sz="1000" dirty="0" err="1">
                <a:solidFill>
                  <a:schemeClr val="bg1"/>
                </a:solidFill>
                <a:ea typeface="돋움체" panose="020B0609000101010101" pitchFamily="49" charset="-127"/>
              </a:rPr>
              <a:t>i</a:t>
            </a:r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].</a:t>
            </a:r>
            <a:r>
              <a:rPr lang="en-US" altLang="ko-KR" sz="1000" dirty="0" err="1">
                <a:solidFill>
                  <a:schemeClr val="bg1"/>
                </a:solidFill>
                <a:ea typeface="돋움체" panose="020B0609000101010101" pitchFamily="49" charset="-127"/>
              </a:rPr>
              <a:t>emY</a:t>
            </a:r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  <a:ea typeface="돋움체" panose="020B0609000101010101" pitchFamily="49" charset="-127"/>
              </a:rPr>
              <a:t>curPosition.idx</a:t>
            </a:r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  <a:ea typeface="돋움체" panose="020B0609000101010101" pitchFamily="49" charset="-127"/>
              </a:rPr>
              <a:t>deadPosition.push_back</a:t>
            </a:r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(</a:t>
            </a:r>
            <a:r>
              <a:rPr lang="en-US" altLang="ko-KR" sz="1000" dirty="0" err="1">
                <a:solidFill>
                  <a:schemeClr val="bg1"/>
                </a:solidFill>
                <a:ea typeface="돋움체" panose="020B0609000101010101" pitchFamily="49" charset="-127"/>
              </a:rPr>
              <a:t>curPosition</a:t>
            </a:r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000" dirty="0">
                <a:solidFill>
                  <a:srgbClr val="056705"/>
                </a:solidFill>
                <a:ea typeface="돋움체" panose="020B0609000101010101" pitchFamily="49" charset="-127"/>
              </a:rPr>
              <a:t> //</a:t>
            </a:r>
            <a:r>
              <a:rPr lang="en-US" altLang="ko-KR" sz="1000" dirty="0" err="1">
                <a:solidFill>
                  <a:srgbClr val="056705"/>
                </a:solidFill>
                <a:ea typeface="돋움체" panose="020B0609000101010101" pitchFamily="49" charset="-127"/>
              </a:rPr>
              <a:t>deathSound.EffectPlay</a:t>
            </a:r>
            <a:r>
              <a:rPr lang="en-US" altLang="ko-KR" sz="1000" dirty="0">
                <a:solidFill>
                  <a:srgbClr val="056705"/>
                </a:solidFill>
                <a:ea typeface="돋움체" panose="020B0609000101010101" pitchFamily="49" charset="-127"/>
              </a:rPr>
              <a:t>(0);</a:t>
            </a:r>
          </a:p>
          <a:p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  <a:ea typeface="돋움체" panose="020B0609000101010101" pitchFamily="49" charset="-127"/>
              </a:rPr>
              <a:t>m_Manager.erase</a:t>
            </a:r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(</a:t>
            </a:r>
            <a:r>
              <a:rPr lang="en-US" altLang="ko-KR" sz="1000" dirty="0" err="1">
                <a:solidFill>
                  <a:schemeClr val="bg1"/>
                </a:solidFill>
                <a:ea typeface="돋움체" panose="020B0609000101010101" pitchFamily="49" charset="-127"/>
              </a:rPr>
              <a:t>m_Manager.begin</a:t>
            </a:r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() + </a:t>
            </a:r>
            <a:r>
              <a:rPr lang="en-US" altLang="ko-KR" sz="1000" dirty="0" err="1">
                <a:solidFill>
                  <a:schemeClr val="bg1"/>
                </a:solidFill>
                <a:ea typeface="돋움체" panose="020B0609000101010101" pitchFamily="49" charset="-127"/>
              </a:rPr>
              <a:t>i</a:t>
            </a:r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  <a:ea typeface="돋움체" panose="020B0609000101010101" pitchFamily="49" charset="-127"/>
              </a:rPr>
              <a:t>userSystem.coin</a:t>
            </a:r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 += </a:t>
            </a:r>
            <a:r>
              <a:rPr lang="en-US" altLang="ko-KR" sz="1000" dirty="0" err="1">
                <a:solidFill>
                  <a:schemeClr val="bg1"/>
                </a:solidFill>
                <a:ea typeface="돋움체" panose="020B0609000101010101" pitchFamily="49" charset="-127"/>
              </a:rPr>
              <a:t>userSystem.cost</a:t>
            </a:r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}</a:t>
            </a:r>
          </a:p>
          <a:p>
            <a:endParaRPr lang="en-US" altLang="ko-KR" sz="1000" dirty="0">
              <a:solidFill>
                <a:schemeClr val="bg1"/>
              </a:solidFill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if ((</a:t>
            </a:r>
            <a:r>
              <a:rPr lang="en-US" altLang="ko-KR" sz="1000" dirty="0" err="1">
                <a:solidFill>
                  <a:schemeClr val="bg1"/>
                </a:solidFill>
                <a:ea typeface="돋움체" panose="020B0609000101010101" pitchFamily="49" charset="-127"/>
              </a:rPr>
              <a:t>m_Manager.size</a:t>
            </a:r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() &lt;= 0) &amp;&amp; (</a:t>
            </a:r>
            <a:r>
              <a:rPr lang="en-US" altLang="ko-KR" sz="1000" dirty="0" err="1">
                <a:solidFill>
                  <a:schemeClr val="bg1"/>
                </a:solidFill>
                <a:ea typeface="돋움체" panose="020B0609000101010101" pitchFamily="49" charset="-127"/>
              </a:rPr>
              <a:t>enemyManager.count</a:t>
            </a:r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 == </a:t>
            </a:r>
            <a:r>
              <a:rPr lang="en-US" altLang="ko-KR" sz="1000" dirty="0" err="1">
                <a:solidFill>
                  <a:schemeClr val="bg1"/>
                </a:solidFill>
                <a:ea typeface="돋움체" panose="020B0609000101010101" pitchFamily="49" charset="-127"/>
              </a:rPr>
              <a:t>enemyManager.maxCount</a:t>
            </a:r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)) </a:t>
            </a:r>
          </a:p>
          <a:p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1000" dirty="0">
                <a:solidFill>
                  <a:srgbClr val="008000"/>
                </a:solidFill>
                <a:ea typeface="돋움체" panose="020B0609000101010101" pitchFamily="49" charset="-127"/>
              </a:rPr>
              <a:t> //</a:t>
            </a:r>
            <a:r>
              <a:rPr lang="en-US" altLang="ko-KR" sz="1000" dirty="0" err="1">
                <a:solidFill>
                  <a:srgbClr val="008000"/>
                </a:solidFill>
                <a:ea typeface="돋움체" panose="020B0609000101010101" pitchFamily="49" charset="-127"/>
              </a:rPr>
              <a:t>sunkenManager</a:t>
            </a:r>
            <a:r>
              <a:rPr lang="en-US" altLang="ko-KR" sz="1000" dirty="0">
                <a:solidFill>
                  <a:srgbClr val="008000"/>
                </a:solidFill>
                <a:ea typeface="돋움체" panose="020B0609000101010101" pitchFamily="49" charset="-127"/>
              </a:rPr>
              <a:t>[</a:t>
            </a:r>
            <a:r>
              <a:rPr lang="en-US" altLang="ko-KR" sz="1000" dirty="0" err="1">
                <a:solidFill>
                  <a:srgbClr val="008000"/>
                </a:solidFill>
                <a:ea typeface="돋움체" panose="020B0609000101010101" pitchFamily="49" charset="-127"/>
              </a:rPr>
              <a:t>i</a:t>
            </a:r>
            <a:r>
              <a:rPr lang="en-US" altLang="ko-KR" sz="1000" dirty="0">
                <a:solidFill>
                  <a:srgbClr val="008000"/>
                </a:solidFill>
                <a:ea typeface="돋움체" panose="020B0609000101010101" pitchFamily="49" charset="-127"/>
              </a:rPr>
              <a:t>].</a:t>
            </a:r>
            <a:r>
              <a:rPr lang="en-US" altLang="ko-KR" sz="1000" dirty="0" err="1">
                <a:solidFill>
                  <a:srgbClr val="008000"/>
                </a:solidFill>
                <a:ea typeface="돋움체" panose="020B0609000101010101" pitchFamily="49" charset="-127"/>
              </a:rPr>
              <a:t>SetAtkState</a:t>
            </a:r>
            <a:r>
              <a:rPr lang="en-US" altLang="ko-KR" sz="1000" dirty="0">
                <a:solidFill>
                  <a:srgbClr val="008000"/>
                </a:solidFill>
                <a:ea typeface="돋움체" panose="020B0609000101010101" pitchFamily="49" charset="-127"/>
              </a:rPr>
              <a:t>(FALSE);</a:t>
            </a:r>
            <a:endParaRPr lang="en-US" altLang="ko-KR" sz="1000" dirty="0">
              <a:solidFill>
                <a:schemeClr val="bg1"/>
              </a:solidFill>
              <a:ea typeface="돋움체" panose="020B0609000101010101" pitchFamily="49" charset="-127"/>
            </a:endParaRPr>
          </a:p>
          <a:p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  <a:ea typeface="돋움체" panose="020B0609000101010101" pitchFamily="49" charset="-127"/>
              </a:rPr>
              <a:t>startState</a:t>
            </a:r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 = FALSE;</a:t>
            </a:r>
          </a:p>
          <a:p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  <a:ea typeface="돋움체" panose="020B0609000101010101" pitchFamily="49" charset="-127"/>
              </a:rPr>
              <a:t>marin.ArrInit</a:t>
            </a:r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  <a:ea typeface="돋움체" panose="020B0609000101010101" pitchFamily="49" charset="-127"/>
              </a:rPr>
              <a:t>heroAttackState</a:t>
            </a:r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 = FALSE;</a:t>
            </a:r>
          </a:p>
          <a:p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  <a:ea typeface="돋움체" panose="020B0609000101010101" pitchFamily="49" charset="-127"/>
              </a:rPr>
              <a:t>heroSprite</a:t>
            </a:r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 = HEROMOVE_TB_;</a:t>
            </a:r>
          </a:p>
          <a:p>
            <a:r>
              <a:rPr lang="en-US" altLang="ko-KR" sz="1000" dirty="0">
                <a:solidFill>
                  <a:schemeClr val="bg1"/>
                </a:solidFill>
                <a:ea typeface="돋움체" panose="020B0609000101010101" pitchFamily="49" charset="-127"/>
              </a:rPr>
              <a:t>} 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E4255D-A90C-3D48-72B8-51D6AEDE44A4}"/>
              </a:ext>
            </a:extLst>
          </p:cNvPr>
          <p:cNvSpPr txBox="1"/>
          <p:nvPr/>
        </p:nvSpPr>
        <p:spPr>
          <a:xfrm>
            <a:off x="792479" y="6100726"/>
            <a:ext cx="88587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</a:rPr>
              <a:t>공격 범위 안으로 감지 되면 이동을 멈추고 공격하기 시작합니다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0540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0" y="0"/>
            <a:ext cx="12192000" cy="85621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세방고딕 Regular" panose="00000500000000000000" pitchFamily="2" charset="-127"/>
                <a:ea typeface="세방고딕 Regular" panose="00000500000000000000" pitchFamily="2" charset="-127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bg1"/>
                </a:solidFill>
              </a:rPr>
              <a:t>1. Hero Design – Hero Skill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7" y="931275"/>
            <a:ext cx="3318856" cy="195693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372" y="2117574"/>
            <a:ext cx="3342483" cy="200760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7" y="4036328"/>
            <a:ext cx="3318856" cy="19991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69F6E8-745F-B830-8140-4D9B29637F0C}"/>
              </a:ext>
            </a:extLst>
          </p:cNvPr>
          <p:cNvSpPr txBox="1"/>
          <p:nvPr/>
        </p:nvSpPr>
        <p:spPr>
          <a:xfrm>
            <a:off x="6783977" y="969865"/>
            <a:ext cx="6217920" cy="4918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if (</a:t>
            </a:r>
            <a:r>
              <a:rPr lang="en-US" altLang="ko-KR" sz="980" dirty="0" err="1">
                <a:solidFill>
                  <a:schemeClr val="bg1"/>
                </a:solidFill>
                <a:ea typeface="돋움체" panose="020B0609000101010101" pitchFamily="49" charset="-127"/>
              </a:rPr>
              <a:t>startState</a:t>
            </a:r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 == TRUE &amp;&amp; </a:t>
            </a:r>
            <a:r>
              <a:rPr lang="en-US" altLang="ko-KR" sz="980" dirty="0" err="1">
                <a:solidFill>
                  <a:schemeClr val="bg1"/>
                </a:solidFill>
                <a:ea typeface="돋움체" panose="020B0609000101010101" pitchFamily="49" charset="-127"/>
              </a:rPr>
              <a:t>skillAct</a:t>
            </a:r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 ==TRUE)</a:t>
            </a:r>
          </a:p>
          <a:p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{</a:t>
            </a:r>
          </a:p>
          <a:p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 if (</a:t>
            </a:r>
            <a:r>
              <a:rPr lang="en-US" altLang="ko-KR" sz="980" dirty="0" err="1">
                <a:solidFill>
                  <a:schemeClr val="bg1"/>
                </a:solidFill>
                <a:ea typeface="돋움체" panose="020B0609000101010101" pitchFamily="49" charset="-127"/>
              </a:rPr>
              <a:t>Enemy_Kind</a:t>
            </a:r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 == 1)</a:t>
            </a:r>
          </a:p>
          <a:p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 {</a:t>
            </a:r>
          </a:p>
          <a:p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  for (int </a:t>
            </a:r>
            <a:r>
              <a:rPr lang="en-US" altLang="ko-KR" sz="980" dirty="0" err="1">
                <a:solidFill>
                  <a:schemeClr val="bg1"/>
                </a:solidFill>
                <a:ea typeface="돋움체" panose="020B0609000101010101" pitchFamily="49" charset="-127"/>
              </a:rPr>
              <a:t>i</a:t>
            </a:r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 = 0; </a:t>
            </a:r>
            <a:r>
              <a:rPr lang="en-US" altLang="ko-KR" sz="980" dirty="0" err="1">
                <a:solidFill>
                  <a:schemeClr val="bg1"/>
                </a:solidFill>
                <a:ea typeface="돋움체" panose="020B0609000101010101" pitchFamily="49" charset="-127"/>
              </a:rPr>
              <a:t>i</a:t>
            </a:r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 &lt; </a:t>
            </a:r>
            <a:r>
              <a:rPr lang="en-US" altLang="ko-KR" sz="980" dirty="0" err="1">
                <a:solidFill>
                  <a:schemeClr val="bg1"/>
                </a:solidFill>
                <a:ea typeface="돋움체" panose="020B0609000101010101" pitchFamily="49" charset="-127"/>
              </a:rPr>
              <a:t>zg_Manager.size</a:t>
            </a:r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(); </a:t>
            </a:r>
            <a:r>
              <a:rPr lang="en-US" altLang="ko-KR" sz="980" dirty="0" err="1">
                <a:solidFill>
                  <a:schemeClr val="bg1"/>
                </a:solidFill>
                <a:ea typeface="돋움체" panose="020B0609000101010101" pitchFamily="49" charset="-127"/>
              </a:rPr>
              <a:t>i</a:t>
            </a:r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++)</a:t>
            </a:r>
          </a:p>
          <a:p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  {</a:t>
            </a:r>
          </a:p>
          <a:p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   </a:t>
            </a:r>
            <a:r>
              <a:rPr lang="en-US" altLang="ko-KR" sz="980" dirty="0" err="1">
                <a:solidFill>
                  <a:schemeClr val="bg1"/>
                </a:solidFill>
                <a:ea typeface="돋움체" panose="020B0609000101010101" pitchFamily="49" charset="-127"/>
              </a:rPr>
              <a:t>distanceZg</a:t>
            </a:r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 = sqrt(pow((</a:t>
            </a:r>
            <a:r>
              <a:rPr lang="en-US" altLang="ko-KR" sz="980" dirty="0" err="1">
                <a:solidFill>
                  <a:schemeClr val="bg1"/>
                </a:solidFill>
                <a:ea typeface="돋움체" panose="020B0609000101010101" pitchFamily="49" charset="-127"/>
              </a:rPr>
              <a:t>skillX</a:t>
            </a:r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 - 126) - </a:t>
            </a:r>
            <a:r>
              <a:rPr lang="en-US" altLang="ko-KR" sz="980" dirty="0" err="1">
                <a:solidFill>
                  <a:schemeClr val="bg1"/>
                </a:solidFill>
                <a:ea typeface="돋움체" panose="020B0609000101010101" pitchFamily="49" charset="-127"/>
              </a:rPr>
              <a:t>zg_Manager</a:t>
            </a:r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[</a:t>
            </a:r>
            <a:r>
              <a:rPr lang="en-US" altLang="ko-KR" sz="980" dirty="0" err="1">
                <a:solidFill>
                  <a:schemeClr val="bg1"/>
                </a:solidFill>
                <a:ea typeface="돋움체" panose="020B0609000101010101" pitchFamily="49" charset="-127"/>
              </a:rPr>
              <a:t>i</a:t>
            </a:r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].</a:t>
            </a:r>
            <a:r>
              <a:rPr lang="en-US" altLang="ko-KR" sz="980" dirty="0" err="1">
                <a:solidFill>
                  <a:schemeClr val="bg1"/>
                </a:solidFill>
                <a:ea typeface="돋움체" panose="020B0609000101010101" pitchFamily="49" charset="-127"/>
              </a:rPr>
              <a:t>emX</a:t>
            </a:r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, 2) +</a:t>
            </a:r>
          </a:p>
          <a:p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	 pow((</a:t>
            </a:r>
            <a:r>
              <a:rPr lang="en-US" altLang="ko-KR" sz="980" dirty="0" err="1">
                <a:solidFill>
                  <a:schemeClr val="bg1"/>
                </a:solidFill>
                <a:ea typeface="돋움체" panose="020B0609000101010101" pitchFamily="49" charset="-127"/>
              </a:rPr>
              <a:t>skillY</a:t>
            </a:r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 - 109) - </a:t>
            </a:r>
            <a:r>
              <a:rPr lang="en-US" altLang="ko-KR" sz="980" dirty="0" err="1">
                <a:solidFill>
                  <a:schemeClr val="bg1"/>
                </a:solidFill>
                <a:ea typeface="돋움체" panose="020B0609000101010101" pitchFamily="49" charset="-127"/>
              </a:rPr>
              <a:t>zg_Manager</a:t>
            </a:r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[</a:t>
            </a:r>
            <a:r>
              <a:rPr lang="en-US" altLang="ko-KR" sz="980" dirty="0" err="1">
                <a:solidFill>
                  <a:schemeClr val="bg1"/>
                </a:solidFill>
                <a:ea typeface="돋움체" panose="020B0609000101010101" pitchFamily="49" charset="-127"/>
              </a:rPr>
              <a:t>i</a:t>
            </a:r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].</a:t>
            </a:r>
            <a:r>
              <a:rPr lang="en-US" altLang="ko-KR" sz="980" dirty="0" err="1">
                <a:solidFill>
                  <a:schemeClr val="bg1"/>
                </a:solidFill>
                <a:ea typeface="돋움체" panose="020B0609000101010101" pitchFamily="49" charset="-127"/>
              </a:rPr>
              <a:t>emY</a:t>
            </a:r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, 2));</a:t>
            </a:r>
          </a:p>
          <a:p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 if (</a:t>
            </a:r>
            <a:r>
              <a:rPr lang="en-US" altLang="ko-KR" sz="980" dirty="0" err="1">
                <a:solidFill>
                  <a:schemeClr val="bg1"/>
                </a:solidFill>
                <a:ea typeface="돋움체" panose="020B0609000101010101" pitchFamily="49" charset="-127"/>
              </a:rPr>
              <a:t>distanceZg</a:t>
            </a:r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 &lt; 140)</a:t>
            </a:r>
          </a:p>
          <a:p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 {</a:t>
            </a:r>
          </a:p>
          <a:p>
            <a:r>
              <a:rPr lang="sv-SE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  zg_Manager[i].hp -= skillAttack;</a:t>
            </a:r>
          </a:p>
          <a:p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  If (</a:t>
            </a:r>
            <a:r>
              <a:rPr lang="en-US" altLang="ko-KR" sz="980" dirty="0" err="1">
                <a:solidFill>
                  <a:schemeClr val="bg1"/>
                </a:solidFill>
                <a:ea typeface="돋움체" panose="020B0609000101010101" pitchFamily="49" charset="-127"/>
              </a:rPr>
              <a:t>zg_Manager</a:t>
            </a:r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[</a:t>
            </a:r>
            <a:r>
              <a:rPr lang="en-US" altLang="ko-KR" sz="980" dirty="0" err="1">
                <a:solidFill>
                  <a:schemeClr val="bg1"/>
                </a:solidFill>
                <a:ea typeface="돋움체" panose="020B0609000101010101" pitchFamily="49" charset="-127"/>
              </a:rPr>
              <a:t>i</a:t>
            </a:r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].hp &lt;= 0)</a:t>
            </a:r>
          </a:p>
          <a:p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  {</a:t>
            </a:r>
          </a:p>
          <a:p>
            <a:r>
              <a:rPr lang="en-US" altLang="ko-KR" sz="980" dirty="0">
                <a:solidFill>
                  <a:srgbClr val="056705"/>
                </a:solidFill>
                <a:ea typeface="돋움체" panose="020B0609000101010101" pitchFamily="49" charset="-127"/>
              </a:rPr>
              <a:t>   //</a:t>
            </a:r>
            <a:r>
              <a:rPr lang="en-US" altLang="ko-KR" sz="980" dirty="0" err="1">
                <a:solidFill>
                  <a:srgbClr val="056705"/>
                </a:solidFill>
                <a:ea typeface="돋움체" panose="020B0609000101010101" pitchFamily="49" charset="-127"/>
              </a:rPr>
              <a:t>zergling.zerglingMoveArr</a:t>
            </a:r>
            <a:r>
              <a:rPr lang="en-US" altLang="ko-KR" sz="980" dirty="0">
                <a:solidFill>
                  <a:srgbClr val="056705"/>
                </a:solidFill>
                <a:ea typeface="돋움체" panose="020B0609000101010101" pitchFamily="49" charset="-127"/>
              </a:rPr>
              <a:t>[</a:t>
            </a:r>
            <a:r>
              <a:rPr lang="en-US" altLang="ko-KR" sz="980" dirty="0" err="1">
                <a:solidFill>
                  <a:srgbClr val="056705"/>
                </a:solidFill>
                <a:ea typeface="돋움체" panose="020B0609000101010101" pitchFamily="49" charset="-127"/>
              </a:rPr>
              <a:t>zg_Manager</a:t>
            </a:r>
            <a:r>
              <a:rPr lang="en-US" altLang="ko-KR" sz="980" dirty="0">
                <a:solidFill>
                  <a:srgbClr val="056705"/>
                </a:solidFill>
                <a:ea typeface="돋움체" panose="020B0609000101010101" pitchFamily="49" charset="-127"/>
              </a:rPr>
              <a:t>[</a:t>
            </a:r>
            <a:r>
              <a:rPr lang="en-US" altLang="ko-KR" sz="980" dirty="0" err="1">
                <a:solidFill>
                  <a:srgbClr val="056705"/>
                </a:solidFill>
                <a:ea typeface="돋움체" panose="020B0609000101010101" pitchFamily="49" charset="-127"/>
              </a:rPr>
              <a:t>i</a:t>
            </a:r>
            <a:r>
              <a:rPr lang="en-US" altLang="ko-KR" sz="980" dirty="0">
                <a:solidFill>
                  <a:srgbClr val="056705"/>
                </a:solidFill>
                <a:ea typeface="돋움체" panose="020B0609000101010101" pitchFamily="49" charset="-127"/>
              </a:rPr>
              <a:t>].</a:t>
            </a:r>
            <a:r>
              <a:rPr lang="en-US" altLang="ko-KR" sz="980" dirty="0" err="1">
                <a:solidFill>
                  <a:srgbClr val="056705"/>
                </a:solidFill>
                <a:ea typeface="돋움체" panose="020B0609000101010101" pitchFamily="49" charset="-127"/>
              </a:rPr>
              <a:t>emY</a:t>
            </a:r>
            <a:r>
              <a:rPr lang="en-US" altLang="ko-KR" sz="980" dirty="0">
                <a:solidFill>
                  <a:srgbClr val="056705"/>
                </a:solidFill>
                <a:ea typeface="돋움체" panose="020B0609000101010101" pitchFamily="49" charset="-127"/>
              </a:rPr>
              <a:t> / 42][</a:t>
            </a:r>
            <a:r>
              <a:rPr lang="en-US" altLang="ko-KR" sz="980" dirty="0" err="1">
                <a:solidFill>
                  <a:srgbClr val="056705"/>
                </a:solidFill>
                <a:ea typeface="돋움체" panose="020B0609000101010101" pitchFamily="49" charset="-127"/>
              </a:rPr>
              <a:t>zg_Manager</a:t>
            </a:r>
            <a:r>
              <a:rPr lang="en-US" altLang="ko-KR" sz="980" dirty="0">
                <a:solidFill>
                  <a:srgbClr val="056705"/>
                </a:solidFill>
                <a:ea typeface="돋움체" panose="020B0609000101010101" pitchFamily="49" charset="-127"/>
              </a:rPr>
              <a:t>[</a:t>
            </a:r>
            <a:r>
              <a:rPr lang="en-US" altLang="ko-KR" sz="980" dirty="0" err="1">
                <a:solidFill>
                  <a:srgbClr val="056705"/>
                </a:solidFill>
                <a:ea typeface="돋움체" panose="020B0609000101010101" pitchFamily="49" charset="-127"/>
              </a:rPr>
              <a:t>i</a:t>
            </a:r>
            <a:r>
              <a:rPr lang="en-US" altLang="ko-KR" sz="980" dirty="0">
                <a:solidFill>
                  <a:srgbClr val="056705"/>
                </a:solidFill>
                <a:ea typeface="돋움체" panose="020B0609000101010101" pitchFamily="49" charset="-127"/>
              </a:rPr>
              <a:t>].</a:t>
            </a:r>
            <a:r>
              <a:rPr lang="en-US" altLang="ko-KR" sz="980" dirty="0" err="1">
                <a:solidFill>
                  <a:srgbClr val="056705"/>
                </a:solidFill>
                <a:ea typeface="돋움체" panose="020B0609000101010101" pitchFamily="49" charset="-127"/>
              </a:rPr>
              <a:t>emX</a:t>
            </a:r>
            <a:r>
              <a:rPr lang="en-US" altLang="ko-KR" sz="980" dirty="0">
                <a:solidFill>
                  <a:srgbClr val="056705"/>
                </a:solidFill>
                <a:ea typeface="돋움체" panose="020B0609000101010101" pitchFamily="49" charset="-127"/>
              </a:rPr>
              <a:t> / 42] = BG_EMPTY;</a:t>
            </a:r>
          </a:p>
          <a:p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   </a:t>
            </a:r>
            <a:r>
              <a:rPr lang="en-US" altLang="ko-KR" sz="980" dirty="0" err="1">
                <a:solidFill>
                  <a:schemeClr val="bg1"/>
                </a:solidFill>
                <a:ea typeface="돋움체" panose="020B0609000101010101" pitchFamily="49" charset="-127"/>
              </a:rPr>
              <a:t>curPosition.x</a:t>
            </a:r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 = </a:t>
            </a:r>
            <a:r>
              <a:rPr lang="en-US" altLang="ko-KR" sz="980" dirty="0" err="1">
                <a:solidFill>
                  <a:schemeClr val="bg1"/>
                </a:solidFill>
                <a:ea typeface="돋움체" panose="020B0609000101010101" pitchFamily="49" charset="-127"/>
              </a:rPr>
              <a:t>zg_Manager</a:t>
            </a:r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[</a:t>
            </a:r>
            <a:r>
              <a:rPr lang="en-US" altLang="ko-KR" sz="980" dirty="0" err="1">
                <a:solidFill>
                  <a:schemeClr val="bg1"/>
                </a:solidFill>
                <a:ea typeface="돋움체" panose="020B0609000101010101" pitchFamily="49" charset="-127"/>
              </a:rPr>
              <a:t>i</a:t>
            </a:r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].</a:t>
            </a:r>
            <a:r>
              <a:rPr lang="en-US" altLang="ko-KR" sz="980" dirty="0" err="1">
                <a:solidFill>
                  <a:schemeClr val="bg1"/>
                </a:solidFill>
                <a:ea typeface="돋움체" panose="020B0609000101010101" pitchFamily="49" charset="-127"/>
              </a:rPr>
              <a:t>emX</a:t>
            </a:r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   </a:t>
            </a:r>
            <a:r>
              <a:rPr lang="en-US" altLang="ko-KR" sz="980" dirty="0" err="1">
                <a:solidFill>
                  <a:schemeClr val="bg1"/>
                </a:solidFill>
                <a:ea typeface="돋움체" panose="020B0609000101010101" pitchFamily="49" charset="-127"/>
              </a:rPr>
              <a:t>curPosition.y</a:t>
            </a:r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 = </a:t>
            </a:r>
            <a:r>
              <a:rPr lang="en-US" altLang="ko-KR" sz="980" dirty="0" err="1">
                <a:solidFill>
                  <a:schemeClr val="bg1"/>
                </a:solidFill>
                <a:ea typeface="돋움체" panose="020B0609000101010101" pitchFamily="49" charset="-127"/>
              </a:rPr>
              <a:t>zg_Manager</a:t>
            </a:r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[</a:t>
            </a:r>
            <a:r>
              <a:rPr lang="en-US" altLang="ko-KR" sz="980" dirty="0" err="1">
                <a:solidFill>
                  <a:schemeClr val="bg1"/>
                </a:solidFill>
                <a:ea typeface="돋움체" panose="020B0609000101010101" pitchFamily="49" charset="-127"/>
              </a:rPr>
              <a:t>i</a:t>
            </a:r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].</a:t>
            </a:r>
            <a:r>
              <a:rPr lang="en-US" altLang="ko-KR" sz="980" dirty="0" err="1">
                <a:solidFill>
                  <a:schemeClr val="bg1"/>
                </a:solidFill>
                <a:ea typeface="돋움체" panose="020B0609000101010101" pitchFamily="49" charset="-127"/>
              </a:rPr>
              <a:t>emY</a:t>
            </a:r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   </a:t>
            </a:r>
            <a:r>
              <a:rPr lang="en-US" altLang="ko-KR" sz="980" dirty="0" err="1">
                <a:solidFill>
                  <a:schemeClr val="bg1"/>
                </a:solidFill>
                <a:ea typeface="돋움체" panose="020B0609000101010101" pitchFamily="49" charset="-127"/>
              </a:rPr>
              <a:t>curPosition.idx</a:t>
            </a:r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 = 0;</a:t>
            </a:r>
          </a:p>
          <a:p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   </a:t>
            </a:r>
            <a:r>
              <a:rPr lang="en-US" altLang="ko-KR" sz="980" dirty="0" err="1">
                <a:solidFill>
                  <a:schemeClr val="bg1"/>
                </a:solidFill>
                <a:ea typeface="돋움체" panose="020B0609000101010101" pitchFamily="49" charset="-127"/>
              </a:rPr>
              <a:t>deadPosition.push_back</a:t>
            </a:r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(</a:t>
            </a:r>
            <a:r>
              <a:rPr lang="en-US" altLang="ko-KR" sz="980" dirty="0" err="1">
                <a:solidFill>
                  <a:schemeClr val="bg1"/>
                </a:solidFill>
                <a:ea typeface="돋움체" panose="020B0609000101010101" pitchFamily="49" charset="-127"/>
              </a:rPr>
              <a:t>curPosition</a:t>
            </a:r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80" dirty="0">
                <a:solidFill>
                  <a:srgbClr val="056705"/>
                </a:solidFill>
                <a:ea typeface="돋움체" panose="020B0609000101010101" pitchFamily="49" charset="-127"/>
              </a:rPr>
              <a:t>   //</a:t>
            </a:r>
            <a:r>
              <a:rPr lang="en-US" altLang="ko-KR" sz="980" dirty="0" err="1">
                <a:solidFill>
                  <a:srgbClr val="056705"/>
                </a:solidFill>
                <a:ea typeface="돋움체" panose="020B0609000101010101" pitchFamily="49" charset="-127"/>
              </a:rPr>
              <a:t>deathSound.EffectPlay</a:t>
            </a:r>
            <a:r>
              <a:rPr lang="en-US" altLang="ko-KR" sz="980" dirty="0">
                <a:solidFill>
                  <a:srgbClr val="056705"/>
                </a:solidFill>
                <a:ea typeface="돋움체" panose="020B0609000101010101" pitchFamily="49" charset="-127"/>
              </a:rPr>
              <a:t>(0);</a:t>
            </a:r>
          </a:p>
          <a:p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   </a:t>
            </a:r>
            <a:r>
              <a:rPr lang="en-US" altLang="ko-KR" sz="980" dirty="0" err="1">
                <a:solidFill>
                  <a:schemeClr val="bg1"/>
                </a:solidFill>
                <a:ea typeface="돋움체" panose="020B0609000101010101" pitchFamily="49" charset="-127"/>
              </a:rPr>
              <a:t>zg_Manager.erase</a:t>
            </a:r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(</a:t>
            </a:r>
            <a:r>
              <a:rPr lang="en-US" altLang="ko-KR" sz="980" dirty="0" err="1">
                <a:solidFill>
                  <a:schemeClr val="bg1"/>
                </a:solidFill>
                <a:ea typeface="돋움체" panose="020B0609000101010101" pitchFamily="49" charset="-127"/>
              </a:rPr>
              <a:t>zg_Manager.begin</a:t>
            </a:r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() + </a:t>
            </a:r>
            <a:r>
              <a:rPr lang="en-US" altLang="ko-KR" sz="980" dirty="0" err="1">
                <a:solidFill>
                  <a:schemeClr val="bg1"/>
                </a:solidFill>
                <a:ea typeface="돋움체" panose="020B0609000101010101" pitchFamily="49" charset="-127"/>
              </a:rPr>
              <a:t>i</a:t>
            </a:r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);</a:t>
            </a:r>
          </a:p>
          <a:p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   </a:t>
            </a:r>
            <a:r>
              <a:rPr lang="en-US" altLang="ko-KR" sz="980" dirty="0" err="1">
                <a:solidFill>
                  <a:schemeClr val="bg1"/>
                </a:solidFill>
                <a:ea typeface="돋움체" panose="020B0609000101010101" pitchFamily="49" charset="-127"/>
              </a:rPr>
              <a:t>userSystem.coin</a:t>
            </a:r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 += </a:t>
            </a:r>
            <a:r>
              <a:rPr lang="en-US" altLang="ko-KR" sz="980" dirty="0" err="1">
                <a:solidFill>
                  <a:schemeClr val="bg1"/>
                </a:solidFill>
                <a:ea typeface="돋움체" panose="020B0609000101010101" pitchFamily="49" charset="-127"/>
              </a:rPr>
              <a:t>userSystem.cost</a:t>
            </a:r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;</a:t>
            </a:r>
          </a:p>
          <a:p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  }</a:t>
            </a:r>
          </a:p>
          <a:p>
            <a:endParaRPr lang="en-US" altLang="ko-KR" sz="980" dirty="0">
              <a:solidFill>
                <a:schemeClr val="bg1"/>
              </a:solidFill>
              <a:ea typeface="돋움체" panose="020B0609000101010101" pitchFamily="49" charset="-127"/>
            </a:endParaRPr>
          </a:p>
          <a:p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  If ((</a:t>
            </a:r>
            <a:r>
              <a:rPr lang="en-US" altLang="ko-KR" sz="980" dirty="0" err="1">
                <a:solidFill>
                  <a:schemeClr val="bg1"/>
                </a:solidFill>
                <a:ea typeface="돋움체" panose="020B0609000101010101" pitchFamily="49" charset="-127"/>
              </a:rPr>
              <a:t>zg_Manager.size</a:t>
            </a:r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() &lt;= 0) &amp;&amp; (</a:t>
            </a:r>
            <a:r>
              <a:rPr lang="en-US" altLang="ko-KR" sz="980" dirty="0" err="1">
                <a:solidFill>
                  <a:schemeClr val="bg1"/>
                </a:solidFill>
                <a:ea typeface="돋움체" panose="020B0609000101010101" pitchFamily="49" charset="-127"/>
              </a:rPr>
              <a:t>enemyManager.count</a:t>
            </a:r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 == </a:t>
            </a:r>
            <a:r>
              <a:rPr lang="en-US" altLang="ko-KR" sz="980" dirty="0" err="1">
                <a:solidFill>
                  <a:schemeClr val="bg1"/>
                </a:solidFill>
                <a:ea typeface="돋움체" panose="020B0609000101010101" pitchFamily="49" charset="-127"/>
              </a:rPr>
              <a:t>enemyManager.maxCount</a:t>
            </a:r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))</a:t>
            </a:r>
          </a:p>
          <a:p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  {</a:t>
            </a:r>
          </a:p>
          <a:p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   </a:t>
            </a:r>
            <a:r>
              <a:rPr lang="en-US" altLang="ko-KR" sz="980" dirty="0" err="1">
                <a:solidFill>
                  <a:schemeClr val="bg1"/>
                </a:solidFill>
                <a:ea typeface="돋움체" panose="020B0609000101010101" pitchFamily="49" charset="-127"/>
              </a:rPr>
              <a:t>startState</a:t>
            </a:r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 = FALSE;</a:t>
            </a:r>
          </a:p>
          <a:p>
            <a:r>
              <a:rPr lang="en-US" altLang="ko-KR" sz="980" dirty="0">
                <a:solidFill>
                  <a:srgbClr val="056705"/>
                </a:solidFill>
                <a:ea typeface="돋움체" panose="020B0609000101010101" pitchFamily="49" charset="-127"/>
              </a:rPr>
              <a:t>   //</a:t>
            </a:r>
            <a:r>
              <a:rPr lang="en-US" altLang="ko-KR" sz="980" dirty="0" err="1">
                <a:solidFill>
                  <a:srgbClr val="056705"/>
                </a:solidFill>
                <a:ea typeface="돋움체" panose="020B0609000101010101" pitchFamily="49" charset="-127"/>
              </a:rPr>
              <a:t>sunkenManager</a:t>
            </a:r>
            <a:r>
              <a:rPr lang="en-US" altLang="ko-KR" sz="980" dirty="0">
                <a:solidFill>
                  <a:srgbClr val="056705"/>
                </a:solidFill>
                <a:ea typeface="돋움체" panose="020B0609000101010101" pitchFamily="49" charset="-127"/>
              </a:rPr>
              <a:t>[</a:t>
            </a:r>
            <a:r>
              <a:rPr lang="en-US" altLang="ko-KR" sz="980" dirty="0" err="1">
                <a:solidFill>
                  <a:srgbClr val="056705"/>
                </a:solidFill>
                <a:ea typeface="돋움체" panose="020B0609000101010101" pitchFamily="49" charset="-127"/>
              </a:rPr>
              <a:t>i</a:t>
            </a:r>
            <a:r>
              <a:rPr lang="en-US" altLang="ko-KR" sz="980" dirty="0">
                <a:solidFill>
                  <a:srgbClr val="056705"/>
                </a:solidFill>
                <a:ea typeface="돋움체" panose="020B0609000101010101" pitchFamily="49" charset="-127"/>
              </a:rPr>
              <a:t>].</a:t>
            </a:r>
            <a:r>
              <a:rPr lang="en-US" altLang="ko-KR" sz="980" dirty="0" err="1">
                <a:solidFill>
                  <a:srgbClr val="056705"/>
                </a:solidFill>
                <a:ea typeface="돋움체" panose="020B0609000101010101" pitchFamily="49" charset="-127"/>
              </a:rPr>
              <a:t>SetAtkState</a:t>
            </a:r>
            <a:r>
              <a:rPr lang="en-US" altLang="ko-KR" sz="980" dirty="0">
                <a:solidFill>
                  <a:srgbClr val="056705"/>
                </a:solidFill>
                <a:ea typeface="돋움체" panose="020B0609000101010101" pitchFamily="49" charset="-127"/>
              </a:rPr>
              <a:t>(FALSE);</a:t>
            </a:r>
          </a:p>
          <a:p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   </a:t>
            </a:r>
            <a:r>
              <a:rPr lang="en-US" altLang="ko-KR" sz="980" dirty="0" err="1">
                <a:solidFill>
                  <a:schemeClr val="bg1"/>
                </a:solidFill>
                <a:ea typeface="돋움체" panose="020B0609000101010101" pitchFamily="49" charset="-127"/>
              </a:rPr>
              <a:t>zergling.ArrInit</a:t>
            </a:r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();</a:t>
            </a:r>
          </a:p>
          <a:p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   }</a:t>
            </a:r>
          </a:p>
          <a:p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  }</a:t>
            </a:r>
          </a:p>
          <a:p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 }</a:t>
            </a:r>
          </a:p>
          <a:p>
            <a:r>
              <a:rPr lang="en-US" altLang="ko-KR" sz="980" dirty="0">
                <a:solidFill>
                  <a:schemeClr val="bg1"/>
                </a:solidFill>
                <a:ea typeface="돋움체" panose="020B0609000101010101" pitchFamily="49" charset="-127"/>
              </a:rPr>
              <a:t>}</a:t>
            </a:r>
            <a:endParaRPr lang="ko-KR" altLang="en-US" sz="98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ED0CCC-2810-4E6F-DE40-1E88EB64F43F}"/>
              </a:ext>
            </a:extLst>
          </p:cNvPr>
          <p:cNvSpPr txBox="1"/>
          <p:nvPr/>
        </p:nvSpPr>
        <p:spPr>
          <a:xfrm>
            <a:off x="792479" y="6392093"/>
            <a:ext cx="10607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해당 코드 깃 주소</a:t>
            </a:r>
            <a:r>
              <a:rPr lang="en-US" altLang="ko-KR" dirty="0">
                <a:solidFill>
                  <a:schemeClr val="bg1"/>
                </a:solidFill>
              </a:rPr>
              <a:t>: </a:t>
            </a:r>
            <a:r>
              <a:rPr lang="en-US" altLang="ko-KR" dirty="0">
                <a:solidFill>
                  <a:schemeClr val="bg1"/>
                </a:solidFill>
                <a:hlinkClick r:id="rId5"/>
              </a:rPr>
              <a:t>https://github.com/limtline/StdSource/blob/Direct/Direct/Skill.cpp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136649-37E6-5CA4-AB1F-525219ECBFDD}"/>
              </a:ext>
            </a:extLst>
          </p:cNvPr>
          <p:cNvSpPr txBox="1"/>
          <p:nvPr/>
        </p:nvSpPr>
        <p:spPr>
          <a:xfrm>
            <a:off x="792479" y="6068928"/>
            <a:ext cx="885877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>
                <a:solidFill>
                  <a:schemeClr val="bg1"/>
                </a:solidFill>
              </a:rPr>
              <a:t>스킬 사용키를 누를 시 마우스 커서가 위치해 있는 곳에 스킬이 사용됩니다</a:t>
            </a:r>
            <a:r>
              <a:rPr lang="en-US" altLang="ko-KR" sz="1500" dirty="0">
                <a:solidFill>
                  <a:schemeClr val="bg1"/>
                </a:solidFill>
              </a:rPr>
              <a:t>.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8568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2192</Words>
  <Application>Microsoft Office PowerPoint</Application>
  <PresentationFormat>와이드스크린</PresentationFormat>
  <Paragraphs>298</Paragraphs>
  <Slides>25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2" baseType="lpstr">
      <vt:lpstr>세방고딕 OTF Regular</vt:lpstr>
      <vt:lpstr>Arial</vt:lpstr>
      <vt:lpstr>Wingdings</vt:lpstr>
      <vt:lpstr>맑은 고딕</vt:lpstr>
      <vt:lpstr>세방고딕</vt:lpstr>
      <vt:lpstr>세방고딕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1. Hero Design</vt:lpstr>
      <vt:lpstr>PowerPoint 프레젠테이션</vt:lpstr>
      <vt:lpstr>PowerPoint 프레젠테이션</vt:lpstr>
      <vt:lpstr>PowerPoint 프레젠테이션</vt:lpstr>
      <vt:lpstr>PowerPoint 프레젠테이션</vt:lpstr>
      <vt:lpstr>1-1. In Game Play</vt:lpstr>
      <vt:lpstr>PowerPoint 프레젠테이션</vt:lpstr>
      <vt:lpstr>PowerPoint 프레젠테이션</vt:lpstr>
      <vt:lpstr>PowerPoint 프레젠테이션</vt:lpstr>
      <vt:lpstr>PowerPoint 프레젠테이션</vt:lpstr>
      <vt:lpstr>전투</vt:lpstr>
      <vt:lpstr>유닛</vt:lpstr>
      <vt:lpstr>PowerPoint 프레젠테이션</vt:lpstr>
      <vt:lpstr>PowerPoint 프레젠테이션</vt:lpstr>
      <vt:lpstr>방어 건물</vt:lpstr>
      <vt:lpstr>PowerPoint 프레젠테이션</vt:lpstr>
      <vt:lpstr>전투 진행</vt:lpstr>
      <vt:lpstr>PowerPoint 프레젠테이션</vt:lpstr>
      <vt:lpstr>종료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박서현</dc:creator>
  <cp:lastModifiedBy>박서현</cp:lastModifiedBy>
  <cp:revision>132</cp:revision>
  <dcterms:created xsi:type="dcterms:W3CDTF">2022-05-01T11:43:46Z</dcterms:created>
  <dcterms:modified xsi:type="dcterms:W3CDTF">2022-05-06T11:49:33Z</dcterms:modified>
</cp:coreProperties>
</file>